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73" r:id="rId5"/>
    <p:sldId id="260" r:id="rId6"/>
    <p:sldId id="263" r:id="rId7"/>
    <p:sldId id="274" r:id="rId8"/>
    <p:sldId id="275" r:id="rId9"/>
    <p:sldId id="262" r:id="rId10"/>
    <p:sldId id="267" r:id="rId11"/>
    <p:sldId id="264" r:id="rId12"/>
    <p:sldId id="266" r:id="rId13"/>
    <p:sldId id="270" r:id="rId14"/>
    <p:sldId id="272"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149024-9F3C-4B48-98B5-15A9DBBD4DE8}"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313988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149024-9F3C-4B48-98B5-15A9DBBD4DE8}"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4146307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149024-9F3C-4B48-98B5-15A9DBBD4DE8}"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3081527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149024-9F3C-4B48-98B5-15A9DBBD4DE8}"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35681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149024-9F3C-4B48-98B5-15A9DBBD4DE8}" type="datetimeFigureOut">
              <a:rPr lang="en-US" smtClean="0"/>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266250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149024-9F3C-4B48-98B5-15A9DBBD4DE8}"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1307714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149024-9F3C-4B48-98B5-15A9DBBD4DE8}" type="datetimeFigureOut">
              <a:rPr lang="en-US" smtClean="0"/>
              <a:t>4/9/2024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547432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149024-9F3C-4B48-98B5-15A9DBBD4DE8}" type="datetimeFigureOut">
              <a:rPr lang="en-US" smtClean="0"/>
              <a:t>4/9/2024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397669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49024-9F3C-4B48-98B5-15A9DBBD4DE8}" type="datetimeFigureOut">
              <a:rPr lang="en-US" smtClean="0"/>
              <a:t>4/9/2024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1264028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149024-9F3C-4B48-98B5-15A9DBBD4DE8}"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1265928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149024-9F3C-4B48-98B5-15A9DBBD4DE8}" type="datetimeFigureOut">
              <a:rPr lang="en-US" smtClean="0"/>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6ED5E-7BA7-4955-8EC4-A000F5BC1D40}" type="slidenum">
              <a:rPr lang="en-US" smtClean="0"/>
              <a:t>‹#›</a:t>
            </a:fld>
            <a:endParaRPr lang="en-US"/>
          </a:p>
        </p:txBody>
      </p:sp>
    </p:spTree>
    <p:extLst>
      <p:ext uri="{BB962C8B-B14F-4D97-AF65-F5344CB8AC3E}">
        <p14:creationId xmlns:p14="http://schemas.microsoft.com/office/powerpoint/2010/main" val="225438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49024-9F3C-4B48-98B5-15A9DBBD4DE8}" type="datetimeFigureOut">
              <a:rPr lang="en-US" smtClean="0"/>
              <a:t>4/9/2024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6ED5E-7BA7-4955-8EC4-A000F5BC1D40}" type="slidenum">
              <a:rPr lang="en-US" smtClean="0"/>
              <a:t>‹#›</a:t>
            </a:fld>
            <a:endParaRPr lang="en-US"/>
          </a:p>
        </p:txBody>
      </p:sp>
    </p:spTree>
    <p:extLst>
      <p:ext uri="{BB962C8B-B14F-4D97-AF65-F5344CB8AC3E}">
        <p14:creationId xmlns:p14="http://schemas.microsoft.com/office/powerpoint/2010/main" val="3324035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pic>
        <p:nvPicPr>
          <p:cNvPr id="1028" name="Picture 4" descr="Miembros de los sindicatos trabajando jun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505509" cy="7163002"/>
          </a:xfrm>
          <a:prstGeom prst="rect">
            <a:avLst/>
          </a:prstGeom>
          <a:noFill/>
          <a:extLst>
            <a:ext uri="{909E8E84-426E-40DD-AFC4-6F175D3DCCD1}">
              <a14:hiddenFill xmlns:a14="http://schemas.microsoft.com/office/drawing/2010/main">
                <a:solidFill>
                  <a:srgbClr val="FFFFFF"/>
                </a:solidFill>
              </a14:hiddenFill>
            </a:ext>
          </a:extLst>
        </p:spPr>
      </p:pic>
      <p:sp>
        <p:nvSpPr>
          <p:cNvPr id="10" name="Google Shape;211;p6"/>
          <p:cNvSpPr txBox="1"/>
          <p:nvPr/>
        </p:nvSpPr>
        <p:spPr>
          <a:xfrm>
            <a:off x="352845" y="0"/>
            <a:ext cx="9449523" cy="1446509"/>
          </a:xfrm>
          <a:prstGeom prst="rect">
            <a:avLst/>
          </a:prstGeom>
          <a:noFill/>
          <a:ln>
            <a:noFill/>
          </a:ln>
        </p:spPr>
        <p:txBody>
          <a:bodyPr spcFirstLastPara="1" wrap="square" lIns="91425" tIns="45700" rIns="91425" bIns="45700" anchor="t" anchorCtr="0">
            <a:spAutoFit/>
          </a:bodyPr>
          <a:lstStyle/>
          <a:p>
            <a:pPr lvl="1" algn="ctr">
              <a:buClr>
                <a:srgbClr val="000000"/>
              </a:buClr>
              <a:buSzPts val="2800"/>
            </a:pPr>
            <a:r>
              <a:rPr lang="en-US" sz="4400" b="1" dirty="0" smtClean="0">
                <a:solidFill>
                  <a:schemeClr val="bg1"/>
                </a:solidFill>
                <a:latin typeface="Open Sans" pitchFamily="2" charset="0"/>
                <a:ea typeface="Open Sans" pitchFamily="2" charset="0"/>
                <a:cs typeface="Open Sans" pitchFamily="2" charset="0"/>
              </a:rPr>
              <a:t>SEGURO </a:t>
            </a:r>
            <a:r>
              <a:rPr lang="en-US" sz="4400" b="1" dirty="0">
                <a:solidFill>
                  <a:schemeClr val="bg1"/>
                </a:solidFill>
                <a:latin typeface="Open Sans" pitchFamily="2" charset="0"/>
                <a:ea typeface="Open Sans" pitchFamily="2" charset="0"/>
                <a:cs typeface="Open Sans" pitchFamily="2" charset="0"/>
              </a:rPr>
              <a:t>COLECTIVO DE VIDA </a:t>
            </a:r>
            <a:r>
              <a:rPr lang="en-US" sz="4400" b="1" dirty="0" smtClean="0">
                <a:solidFill>
                  <a:schemeClr val="accent6">
                    <a:lumMod val="40000"/>
                    <a:lumOff val="60000"/>
                  </a:schemeClr>
                </a:solidFill>
                <a:latin typeface="Open Sans" pitchFamily="2" charset="0"/>
                <a:ea typeface="Open Sans" pitchFamily="2" charset="0"/>
                <a:cs typeface="Open Sans" pitchFamily="2" charset="0"/>
              </a:rPr>
              <a:t>PROTECCIÓN </a:t>
            </a:r>
            <a:r>
              <a:rPr lang="en-US" sz="4400" b="1" dirty="0" smtClean="0">
                <a:solidFill>
                  <a:schemeClr val="accent6">
                    <a:lumMod val="40000"/>
                    <a:lumOff val="60000"/>
                  </a:schemeClr>
                </a:solidFill>
                <a:latin typeface="Open Sans" pitchFamily="2" charset="0"/>
                <a:ea typeface="Open Sans" pitchFamily="2" charset="0"/>
                <a:cs typeface="Open Sans" pitchFamily="2" charset="0"/>
              </a:rPr>
              <a:t>CREDITICIA</a:t>
            </a:r>
            <a:endParaRPr lang="en-US" sz="4400" b="1" dirty="0">
              <a:solidFill>
                <a:schemeClr val="accent6">
                  <a:lumMod val="40000"/>
                  <a:lumOff val="60000"/>
                </a:schemeClr>
              </a:solidFill>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2101183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425;p8"/>
          <p:cNvSpPr txBox="1">
            <a:spLocks/>
          </p:cNvSpPr>
          <p:nvPr/>
        </p:nvSpPr>
        <p:spPr>
          <a:xfrm>
            <a:off x="619126" y="547556"/>
            <a:ext cx="10924268" cy="5794375"/>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Clr>
                <a:schemeClr val="dk1"/>
              </a:buClr>
              <a:buSzPts val="1600"/>
              <a:buFont typeface="Open Sans"/>
              <a:buNone/>
            </a:pPr>
            <a:r>
              <a:rPr lang="es-ES" sz="1800" b="1" dirty="0">
                <a:solidFill>
                  <a:srgbClr val="F4AD3D"/>
                </a:solidFill>
                <a:latin typeface="Open Sans" pitchFamily="2" charset="0"/>
                <a:ea typeface="Open Sans" pitchFamily="2" charset="0"/>
                <a:cs typeface="Open Sans" pitchFamily="2" charset="0"/>
                <a:sym typeface="Open Sans"/>
              </a:rPr>
              <a:t>En caso de Muerte por Cualquier Causa y Gastos Funerarios:</a:t>
            </a:r>
            <a:endParaRPr lang="es-ES" sz="1800" b="1" dirty="0">
              <a:solidFill>
                <a:srgbClr val="F4AD3D"/>
              </a:solidFill>
              <a:latin typeface="Open Sans" pitchFamily="2" charset="0"/>
              <a:ea typeface="Open Sans" pitchFamily="2" charset="0"/>
              <a:cs typeface="Open Sans" pitchFamily="2" charset="0"/>
            </a:endParaRPr>
          </a:p>
          <a:p>
            <a:pPr marL="0" indent="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0" indent="-101600" algn="just">
              <a:lnSpc>
                <a:spcPct val="100000"/>
              </a:lnSpc>
              <a:spcBef>
                <a:spcPts val="320"/>
              </a:spcBef>
              <a:buClr>
                <a:schemeClr val="bg1"/>
              </a:buClr>
              <a:buSzPts val="1600"/>
              <a:buFont typeface="Open Sans"/>
              <a:buChar char="•"/>
            </a:pPr>
            <a:r>
              <a:rPr lang="es-ES" sz="1600" u="sng" dirty="0">
                <a:solidFill>
                  <a:schemeClr val="bg1"/>
                </a:solidFill>
                <a:latin typeface="Quattrocento Sans"/>
                <a:ea typeface="Quattrocento Sans"/>
                <a:cs typeface="Quattrocento Sans"/>
                <a:sym typeface="Open Sans"/>
              </a:rPr>
              <a:t>Formulario de reclamo</a:t>
            </a:r>
            <a:r>
              <a:rPr lang="es-ES" sz="1600" dirty="0">
                <a:solidFill>
                  <a:schemeClr val="bg1"/>
                </a:solidFill>
                <a:latin typeface="Quattrocento Sans"/>
                <a:ea typeface="Quattrocento Sans"/>
                <a:cs typeface="Quattrocento Sans"/>
                <a:sym typeface="Open Sans"/>
              </a:rPr>
              <a:t>, debidamente completado, firmado y sellado por el Tomador o Beneficiario, en el que se informe a SEGUROS LAFISE del evento, detallando la identificación del Asegurado, el número de operación crediticia, así como el saldo insoluto al momento del evento. </a:t>
            </a:r>
            <a:endParaRPr lang="es-ES" sz="1600" dirty="0">
              <a:solidFill>
                <a:schemeClr val="bg1"/>
              </a:solidFill>
              <a:latin typeface="Quattrocento Sans"/>
              <a:ea typeface="Quattrocento Sans"/>
              <a:cs typeface="Quattrocento Sans"/>
            </a:endParaRPr>
          </a:p>
          <a:p>
            <a:pPr marL="0" indent="-101600" algn="just">
              <a:lnSpc>
                <a:spcPct val="100000"/>
              </a:lnSpc>
              <a:spcBef>
                <a:spcPts val="320"/>
              </a:spcBef>
              <a:buClr>
                <a:schemeClr val="bg1"/>
              </a:buClr>
              <a:buSzPts val="1600"/>
              <a:buFont typeface="Open Sans"/>
              <a:buChar char="•"/>
            </a:pPr>
            <a:r>
              <a:rPr lang="es-ES" sz="1600" u="sng" dirty="0">
                <a:solidFill>
                  <a:schemeClr val="bg1"/>
                </a:solidFill>
                <a:latin typeface="Quattrocento Sans"/>
                <a:ea typeface="Quattrocento Sans"/>
                <a:cs typeface="Quattrocento Sans"/>
                <a:sym typeface="Open Sans"/>
              </a:rPr>
              <a:t>Estado de cuenta del préstamo otorgado</a:t>
            </a:r>
            <a:r>
              <a:rPr lang="es-ES" sz="1600" dirty="0">
                <a:solidFill>
                  <a:schemeClr val="bg1"/>
                </a:solidFill>
                <a:latin typeface="Quattrocento Sans"/>
                <a:ea typeface="Quattrocento Sans"/>
                <a:cs typeface="Quattrocento Sans"/>
                <a:sym typeface="Open Sans"/>
              </a:rPr>
              <a:t>, emitido por el Tomador, al momento de fallecimiento del Asegurado.</a:t>
            </a:r>
            <a:endParaRPr lang="es-ES" sz="1600" dirty="0">
              <a:solidFill>
                <a:schemeClr val="bg1"/>
              </a:solidFill>
              <a:latin typeface="Quattrocento Sans"/>
              <a:ea typeface="Quattrocento Sans"/>
              <a:cs typeface="Quattrocento Sans"/>
            </a:endParaRPr>
          </a:p>
          <a:p>
            <a:pPr marL="0" indent="-101600" algn="just">
              <a:lnSpc>
                <a:spcPct val="100000"/>
              </a:lnSpc>
              <a:spcBef>
                <a:spcPts val="320"/>
              </a:spcBef>
              <a:buClr>
                <a:schemeClr val="bg1"/>
              </a:buClr>
              <a:buSzPts val="1600"/>
              <a:buFont typeface="Open Sans"/>
              <a:buChar char="•"/>
            </a:pPr>
            <a:r>
              <a:rPr lang="es-ES" sz="1600" dirty="0">
                <a:solidFill>
                  <a:schemeClr val="bg1"/>
                </a:solidFill>
                <a:latin typeface="Quattrocento Sans"/>
                <a:ea typeface="Quattrocento Sans"/>
                <a:cs typeface="Quattrocento Sans"/>
                <a:sym typeface="Open Sans"/>
              </a:rPr>
              <a:t>Fotocopia de </a:t>
            </a:r>
            <a:r>
              <a:rPr lang="es-ES" sz="1600" u="sng" dirty="0">
                <a:solidFill>
                  <a:schemeClr val="bg1"/>
                </a:solidFill>
                <a:latin typeface="Quattrocento Sans"/>
                <a:ea typeface="Quattrocento Sans"/>
                <a:cs typeface="Quattrocento Sans"/>
                <a:sym typeface="Open Sans"/>
              </a:rPr>
              <a:t>documento de Identidad</a:t>
            </a:r>
            <a:r>
              <a:rPr lang="es-ES" sz="1600" dirty="0">
                <a:solidFill>
                  <a:schemeClr val="bg1"/>
                </a:solidFill>
                <a:latin typeface="Quattrocento Sans"/>
                <a:ea typeface="Quattrocento Sans"/>
                <a:cs typeface="Quattrocento Sans"/>
                <a:sym typeface="Open Sans"/>
              </a:rPr>
              <a:t> del Asegurado.</a:t>
            </a:r>
            <a:endParaRPr lang="es-ES" sz="1600" dirty="0">
              <a:solidFill>
                <a:schemeClr val="bg1"/>
              </a:solidFill>
              <a:latin typeface="Quattrocento Sans"/>
              <a:ea typeface="Quattrocento Sans"/>
              <a:cs typeface="Quattrocento Sans"/>
            </a:endParaRPr>
          </a:p>
          <a:p>
            <a:pPr marL="0" indent="-101600" algn="just">
              <a:lnSpc>
                <a:spcPct val="100000"/>
              </a:lnSpc>
              <a:spcBef>
                <a:spcPts val="320"/>
              </a:spcBef>
              <a:buClr>
                <a:schemeClr val="bg1"/>
              </a:buClr>
              <a:buSzPts val="1600"/>
              <a:buFont typeface="Open Sans"/>
              <a:buChar char="•"/>
            </a:pPr>
            <a:r>
              <a:rPr lang="es-ES" sz="1600" dirty="0">
                <a:solidFill>
                  <a:schemeClr val="bg1"/>
                </a:solidFill>
                <a:latin typeface="Quattrocento Sans"/>
                <a:ea typeface="Quattrocento Sans"/>
                <a:cs typeface="Quattrocento Sans"/>
                <a:sym typeface="Open Sans"/>
              </a:rPr>
              <a:t>Original y copia de </a:t>
            </a:r>
            <a:r>
              <a:rPr lang="es-ES" sz="1600" u="sng" dirty="0">
                <a:solidFill>
                  <a:schemeClr val="bg1"/>
                </a:solidFill>
                <a:latin typeface="Quattrocento Sans"/>
                <a:ea typeface="Quattrocento Sans"/>
                <a:cs typeface="Quattrocento Sans"/>
                <a:sym typeface="Open Sans"/>
              </a:rPr>
              <a:t>Certificado de Defunción del Asegurado</a:t>
            </a:r>
            <a:r>
              <a:rPr lang="es-ES" sz="1600" dirty="0">
                <a:solidFill>
                  <a:schemeClr val="bg1"/>
                </a:solidFill>
                <a:latin typeface="Quattrocento Sans"/>
                <a:ea typeface="Quattrocento Sans"/>
                <a:cs typeface="Quattrocento Sans"/>
                <a:sym typeface="Open Sans"/>
              </a:rPr>
              <a:t>. En caso de que el fallecimiento ocurra fuera de Costa Rica, se deberá aportar acta de defunción certificada y legalizada por el Consulado correspondiente; así como Certificación del documento de cremación o sepultura en el país donde falleció (en caso de existir). </a:t>
            </a:r>
            <a:endParaRPr lang="es-ES" sz="1600" dirty="0">
              <a:solidFill>
                <a:schemeClr val="bg1"/>
              </a:solidFill>
              <a:latin typeface="Quattrocento Sans"/>
              <a:ea typeface="Quattrocento Sans"/>
              <a:cs typeface="Quattrocento Sans"/>
            </a:endParaRPr>
          </a:p>
          <a:p>
            <a:pPr marL="0" indent="-101600" algn="just">
              <a:lnSpc>
                <a:spcPct val="100000"/>
              </a:lnSpc>
              <a:spcBef>
                <a:spcPts val="320"/>
              </a:spcBef>
              <a:buClr>
                <a:schemeClr val="bg1"/>
              </a:buClr>
              <a:buSzPts val="1600"/>
              <a:buFont typeface="Open Sans"/>
              <a:buChar char="•"/>
            </a:pPr>
            <a:r>
              <a:rPr lang="es-ES" sz="1600" u="sng" dirty="0">
                <a:solidFill>
                  <a:schemeClr val="bg1"/>
                </a:solidFill>
                <a:latin typeface="Quattrocento Sans"/>
                <a:ea typeface="Quattrocento Sans"/>
                <a:cs typeface="Quattrocento Sans"/>
                <a:sym typeface="Open Sans"/>
              </a:rPr>
              <a:t>Resumen Clínico</a:t>
            </a:r>
            <a:r>
              <a:rPr lang="es-ES" sz="1600" dirty="0">
                <a:solidFill>
                  <a:schemeClr val="bg1"/>
                </a:solidFill>
                <a:latin typeface="Quattrocento Sans"/>
                <a:ea typeface="Quattrocento Sans"/>
                <a:cs typeface="Quattrocento Sans"/>
                <a:sym typeface="Open Sans"/>
              </a:rPr>
              <a:t>, emitidos por el médico tratante en la especialidad que corresponda, así como Epicrisis Médica firmada y sellada por el centro donde recibió atención médica.</a:t>
            </a:r>
            <a:endParaRPr lang="es-ES" sz="1600" dirty="0">
              <a:solidFill>
                <a:schemeClr val="bg1"/>
              </a:solidFill>
              <a:latin typeface="Quattrocento Sans"/>
              <a:ea typeface="Quattrocento Sans"/>
              <a:cs typeface="Quattrocento Sans"/>
            </a:endParaRPr>
          </a:p>
          <a:p>
            <a:pPr marL="0" indent="-101600" algn="just">
              <a:lnSpc>
                <a:spcPct val="100000"/>
              </a:lnSpc>
              <a:spcBef>
                <a:spcPts val="320"/>
              </a:spcBef>
              <a:buClr>
                <a:schemeClr val="bg1"/>
              </a:buClr>
              <a:buSzPts val="1600"/>
              <a:buFont typeface="Open Sans"/>
              <a:buChar char="•"/>
            </a:pPr>
            <a:r>
              <a:rPr lang="es-ES" sz="1600" dirty="0">
                <a:solidFill>
                  <a:schemeClr val="bg1"/>
                </a:solidFill>
                <a:latin typeface="Quattrocento Sans"/>
                <a:ea typeface="Quattrocento Sans"/>
                <a:cs typeface="Quattrocento Sans"/>
                <a:sym typeface="Open Sans"/>
              </a:rPr>
              <a:t>Boleta de </a:t>
            </a:r>
            <a:r>
              <a:rPr lang="es-ES" sz="1600" u="sng" dirty="0">
                <a:solidFill>
                  <a:schemeClr val="bg1"/>
                </a:solidFill>
                <a:latin typeface="Quattrocento Sans"/>
                <a:ea typeface="Quattrocento Sans"/>
                <a:cs typeface="Quattrocento Sans"/>
                <a:sym typeface="Open Sans"/>
              </a:rPr>
              <a:t>autorización</a:t>
            </a:r>
            <a:r>
              <a:rPr lang="es-ES" sz="1600" dirty="0">
                <a:solidFill>
                  <a:schemeClr val="bg1"/>
                </a:solidFill>
                <a:latin typeface="Quattrocento Sans"/>
                <a:ea typeface="Quattrocento Sans"/>
                <a:cs typeface="Quattrocento Sans"/>
                <a:sym typeface="Open Sans"/>
              </a:rPr>
              <a:t> para revisión o reproducción física </a:t>
            </a:r>
            <a:r>
              <a:rPr lang="es-ES" sz="1600" u="sng" dirty="0">
                <a:solidFill>
                  <a:schemeClr val="bg1"/>
                </a:solidFill>
                <a:latin typeface="Quattrocento Sans"/>
                <a:ea typeface="Quattrocento Sans"/>
                <a:cs typeface="Quattrocento Sans"/>
                <a:sym typeface="Open Sans"/>
              </a:rPr>
              <a:t>de expedientes</a:t>
            </a:r>
            <a:r>
              <a:rPr lang="es-ES" sz="1600" dirty="0">
                <a:solidFill>
                  <a:schemeClr val="bg1"/>
                </a:solidFill>
                <a:latin typeface="Quattrocento Sans"/>
                <a:ea typeface="Quattrocento Sans"/>
                <a:cs typeface="Quattrocento Sans"/>
                <a:sym typeface="Open Sans"/>
              </a:rPr>
              <a:t> clínicos o administrativos de la CCSS, Clínica de Medicina Legal, Ministerio de Trabajo, Hospital del Trauma y otros centros o clínicas, debidamente firmada por el Asegurado o algún familiar de éste, con el fin de que Seguros </a:t>
            </a:r>
            <a:r>
              <a:rPr lang="es-ES" sz="1600" dirty="0" smtClean="0">
                <a:solidFill>
                  <a:schemeClr val="bg1"/>
                </a:solidFill>
                <a:latin typeface="Quattrocento Sans"/>
                <a:ea typeface="Quattrocento Sans"/>
                <a:cs typeface="Quattrocento Sans"/>
                <a:sym typeface="Open Sans"/>
              </a:rPr>
              <a:t>LAFISE recopile </a:t>
            </a:r>
            <a:r>
              <a:rPr lang="es-ES" sz="1600" dirty="0">
                <a:solidFill>
                  <a:schemeClr val="bg1"/>
                </a:solidFill>
                <a:latin typeface="Quattrocento Sans"/>
                <a:ea typeface="Quattrocento Sans"/>
                <a:cs typeface="Quattrocento Sans"/>
                <a:sym typeface="Open Sans"/>
              </a:rPr>
              <a:t>la (s) historia (s) clínica (s) del Asegurado para el análisis del reclamo</a:t>
            </a:r>
            <a:r>
              <a:rPr lang="es-ES" sz="1600" dirty="0" smtClean="0">
                <a:solidFill>
                  <a:schemeClr val="bg1"/>
                </a:solidFill>
                <a:latin typeface="Quattrocento Sans"/>
                <a:ea typeface="Quattrocento Sans"/>
                <a:cs typeface="Quattrocento Sans"/>
                <a:sym typeface="Open Sans"/>
              </a:rPr>
              <a:t>.</a:t>
            </a:r>
          </a:p>
          <a:p>
            <a:pPr marL="0" indent="-101600" algn="just">
              <a:lnSpc>
                <a:spcPct val="100000"/>
              </a:lnSpc>
              <a:spcBef>
                <a:spcPts val="320"/>
              </a:spcBef>
              <a:buClr>
                <a:schemeClr val="bg1"/>
              </a:buClr>
              <a:buSzPts val="1600"/>
              <a:buFont typeface="Open Sans"/>
              <a:buChar char="•"/>
            </a:pPr>
            <a:r>
              <a:rPr lang="es-ES" sz="1600" dirty="0">
                <a:solidFill>
                  <a:schemeClr val="bg1"/>
                </a:solidFill>
                <a:latin typeface="Quattrocento Sans"/>
                <a:ea typeface="Quattrocento Sans"/>
                <a:cs typeface="Quattrocento Sans"/>
                <a:sym typeface="Open Sans"/>
              </a:rPr>
              <a:t>Para el beneficio de Gastos Funerarios deben presentarse </a:t>
            </a:r>
            <a:r>
              <a:rPr lang="es-ES" sz="1600" u="sng" dirty="0">
                <a:solidFill>
                  <a:schemeClr val="bg1"/>
                </a:solidFill>
                <a:latin typeface="Quattrocento Sans"/>
                <a:ea typeface="Quattrocento Sans"/>
                <a:cs typeface="Quattrocento Sans"/>
                <a:sym typeface="Open Sans"/>
              </a:rPr>
              <a:t>las facturas originales</a:t>
            </a:r>
            <a:r>
              <a:rPr lang="es-ES" sz="1600" dirty="0">
                <a:solidFill>
                  <a:schemeClr val="bg1"/>
                </a:solidFill>
                <a:latin typeface="Quattrocento Sans"/>
                <a:ea typeface="Quattrocento Sans"/>
                <a:cs typeface="Quattrocento Sans"/>
                <a:sym typeface="Open Sans"/>
              </a:rPr>
              <a:t> correspondientes a tales gastos y se reintegrarán a la persona que haya pagado el </a:t>
            </a:r>
            <a:r>
              <a:rPr lang="es-ES" sz="1600" dirty="0" smtClean="0">
                <a:solidFill>
                  <a:schemeClr val="bg1"/>
                </a:solidFill>
                <a:latin typeface="Quattrocento Sans"/>
                <a:ea typeface="Quattrocento Sans"/>
                <a:cs typeface="Quattrocento Sans"/>
                <a:sym typeface="Open Sans"/>
              </a:rPr>
              <a:t>funeral.</a:t>
            </a:r>
            <a:endParaRPr lang="es-ES" sz="1600" dirty="0">
              <a:solidFill>
                <a:schemeClr val="bg1"/>
              </a:solidFill>
              <a:latin typeface="Quattrocento Sans"/>
              <a:ea typeface="Quattrocento Sans"/>
              <a:cs typeface="Quattrocento Sans"/>
            </a:endParaRPr>
          </a:p>
          <a:p>
            <a:pPr marL="0" indent="0" algn="just">
              <a:lnSpc>
                <a:spcPct val="100000"/>
              </a:lnSpc>
              <a:spcBef>
                <a:spcPts val="320"/>
              </a:spcBef>
              <a:buClr>
                <a:schemeClr val="bg1"/>
              </a:buClr>
              <a:buSzPts val="1600"/>
              <a:buNone/>
            </a:pPr>
            <a:endParaRPr lang="es-ES" sz="1600" dirty="0">
              <a:solidFill>
                <a:schemeClr val="bg1"/>
              </a:solidFill>
              <a:latin typeface="Quattrocento Sans"/>
              <a:ea typeface="Quattrocento Sans"/>
              <a:cs typeface="Quattrocento Sans"/>
            </a:endParaRPr>
          </a:p>
          <a:p>
            <a:pPr marL="0" indent="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342900" indent="-241300">
              <a:spcBef>
                <a:spcPts val="320"/>
              </a:spcBef>
              <a:buClr>
                <a:schemeClr val="dk1"/>
              </a:buClr>
              <a:buSzPts val="1600"/>
              <a:buFont typeface="Arial"/>
              <a:buNone/>
            </a:pPr>
            <a:endParaRPr lang="es-ES" sz="1600"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1325972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0"/>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10" name="Google Shape;432;p9"/>
          <p:cNvSpPr txBox="1">
            <a:spLocks/>
          </p:cNvSpPr>
          <p:nvPr/>
        </p:nvSpPr>
        <p:spPr>
          <a:xfrm>
            <a:off x="599422" y="181743"/>
            <a:ext cx="10943972" cy="5523445"/>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342900" indent="-342900" algn="just">
              <a:lnSpc>
                <a:spcPct val="100000"/>
              </a:lnSpc>
              <a:spcBef>
                <a:spcPts val="320"/>
              </a:spcBef>
              <a:buClr>
                <a:schemeClr val="dk1"/>
              </a:buClr>
              <a:buSzPts val="1600"/>
              <a:buFont typeface="Open Sans"/>
              <a:buNone/>
            </a:pPr>
            <a:r>
              <a:rPr lang="es-ES" sz="1800" b="1" dirty="0">
                <a:solidFill>
                  <a:srgbClr val="F4AD3D"/>
                </a:solidFill>
                <a:latin typeface="Open Sans" pitchFamily="2" charset="0"/>
                <a:ea typeface="Open Sans" pitchFamily="2" charset="0"/>
                <a:cs typeface="Open Sans" pitchFamily="2" charset="0"/>
                <a:sym typeface="Open Sans"/>
              </a:rPr>
              <a:t>En</a:t>
            </a:r>
            <a:r>
              <a:rPr lang="es-ES" sz="1600" b="1" dirty="0" smtClean="0">
                <a:solidFill>
                  <a:schemeClr val="dk1"/>
                </a:solidFill>
                <a:latin typeface="Open Sans"/>
                <a:ea typeface="Open Sans"/>
                <a:cs typeface="Open Sans"/>
                <a:sym typeface="Open Sans"/>
              </a:rPr>
              <a:t> </a:t>
            </a:r>
            <a:r>
              <a:rPr lang="es-ES" sz="1800" b="1" dirty="0">
                <a:solidFill>
                  <a:srgbClr val="F4AD3D"/>
                </a:solidFill>
                <a:latin typeface="Open Sans" pitchFamily="2" charset="0"/>
                <a:ea typeface="Open Sans" pitchFamily="2" charset="0"/>
                <a:cs typeface="Open Sans" pitchFamily="2" charset="0"/>
                <a:sym typeface="Open Sans"/>
              </a:rPr>
              <a:t>caso de Incapacidad Total y </a:t>
            </a:r>
            <a:r>
              <a:rPr lang="es-ES" sz="1800" b="1" dirty="0" smtClean="0">
                <a:solidFill>
                  <a:srgbClr val="F4AD3D"/>
                </a:solidFill>
                <a:latin typeface="Open Sans" pitchFamily="2" charset="0"/>
                <a:ea typeface="Open Sans" pitchFamily="2" charset="0"/>
                <a:cs typeface="Open Sans" pitchFamily="2" charset="0"/>
                <a:sym typeface="Open Sans"/>
              </a:rPr>
              <a:t>Permanente</a:t>
            </a:r>
          </a:p>
          <a:p>
            <a:pPr marL="342900" indent="-342900" algn="just">
              <a:lnSpc>
                <a:spcPct val="100000"/>
              </a:lnSpc>
              <a:spcBef>
                <a:spcPts val="320"/>
              </a:spcBef>
              <a:buClr>
                <a:schemeClr val="dk1"/>
              </a:buClr>
              <a:buSzPts val="1600"/>
              <a:buFont typeface="Open Sans"/>
              <a:buNone/>
            </a:pPr>
            <a:endParaRPr lang="es-ES" sz="1800" b="1" dirty="0">
              <a:solidFill>
                <a:srgbClr val="F4AD3D"/>
              </a:solidFill>
              <a:latin typeface="Open Sans" pitchFamily="2" charset="0"/>
              <a:ea typeface="Open Sans" pitchFamily="2" charset="0"/>
              <a:cs typeface="Open Sans" pitchFamily="2" charset="0"/>
            </a:endParaRPr>
          </a:p>
          <a:p>
            <a:pPr marL="342900" indent="-342900" algn="just">
              <a:lnSpc>
                <a:spcPct val="100000"/>
              </a:lnSpc>
              <a:spcBef>
                <a:spcPts val="320"/>
              </a:spcBef>
              <a:buClr>
                <a:schemeClr val="dk1"/>
              </a:buClr>
              <a:buSzPts val="1600"/>
              <a:buFont typeface="Arial"/>
              <a:buNone/>
            </a:pPr>
            <a:endParaRPr lang="es-ES" sz="1800" b="1" dirty="0" smtClean="0">
              <a:solidFill>
                <a:schemeClr val="dk1"/>
              </a:solidFill>
              <a:latin typeface="Open Sans"/>
              <a:ea typeface="Open Sans"/>
              <a:cs typeface="Open Sans"/>
              <a:sym typeface="Open Sans"/>
            </a:endParaRPr>
          </a:p>
          <a:p>
            <a:pPr marL="342900" indent="-342900" algn="just">
              <a:lnSpc>
                <a:spcPct val="100000"/>
              </a:lnSpc>
              <a:spcBef>
                <a:spcPts val="320"/>
              </a:spcBef>
              <a:buClr>
                <a:schemeClr val="bg1"/>
              </a:buClr>
              <a:buSzPts val="1600"/>
              <a:buFont typeface="Open Sans"/>
              <a:buChar char="•"/>
            </a:pPr>
            <a:r>
              <a:rPr lang="es-ES" sz="1800" dirty="0">
                <a:solidFill>
                  <a:schemeClr val="bg1"/>
                </a:solidFill>
                <a:latin typeface="Quattrocento Sans"/>
                <a:ea typeface="Quattrocento Sans"/>
                <a:cs typeface="Quattrocento Sans"/>
                <a:sym typeface="Open Sans"/>
              </a:rPr>
              <a:t>Carta del Tomador informando a </a:t>
            </a:r>
            <a:r>
              <a:rPr lang="es-ES" sz="1800" dirty="0" smtClean="0">
                <a:solidFill>
                  <a:schemeClr val="bg1"/>
                </a:solidFill>
                <a:latin typeface="Quattrocento Sans"/>
                <a:ea typeface="Quattrocento Sans"/>
                <a:cs typeface="Quattrocento Sans"/>
                <a:sym typeface="Open Sans"/>
              </a:rPr>
              <a:t>Seguros </a:t>
            </a:r>
            <a:r>
              <a:rPr lang="es-ES" sz="1800" dirty="0">
                <a:solidFill>
                  <a:schemeClr val="bg1"/>
                </a:solidFill>
                <a:latin typeface="Quattrocento Sans"/>
                <a:ea typeface="Quattrocento Sans"/>
                <a:cs typeface="Quattrocento Sans"/>
                <a:sym typeface="Open Sans"/>
              </a:rPr>
              <a:t>LAFISE del evento, detallando la identificación del Asegurado, el número de operación crediticia, así como el </a:t>
            </a:r>
            <a:r>
              <a:rPr lang="es-ES" sz="1800" u="sng" dirty="0">
                <a:solidFill>
                  <a:schemeClr val="bg1"/>
                </a:solidFill>
                <a:latin typeface="Quattrocento Sans"/>
                <a:ea typeface="Quattrocento Sans"/>
                <a:cs typeface="Quattrocento Sans"/>
                <a:sym typeface="Open Sans"/>
              </a:rPr>
              <a:t>saldo insoluto </a:t>
            </a:r>
            <a:r>
              <a:rPr lang="es-ES" sz="1800" dirty="0">
                <a:solidFill>
                  <a:schemeClr val="bg1"/>
                </a:solidFill>
                <a:latin typeface="Quattrocento Sans"/>
                <a:ea typeface="Quattrocento Sans"/>
                <a:cs typeface="Quattrocento Sans"/>
                <a:sym typeface="Open Sans"/>
              </a:rPr>
              <a:t>al momento del evento. </a:t>
            </a:r>
            <a:endParaRPr lang="es-ES" sz="1800" dirty="0">
              <a:solidFill>
                <a:schemeClr val="bg1"/>
              </a:solidFill>
              <a:latin typeface="Quattrocento Sans"/>
              <a:ea typeface="Quattrocento Sans"/>
              <a:cs typeface="Quattrocento Sans"/>
            </a:endParaRPr>
          </a:p>
          <a:p>
            <a:pPr marL="342900" indent="-342900" algn="just">
              <a:lnSpc>
                <a:spcPct val="100000"/>
              </a:lnSpc>
              <a:spcBef>
                <a:spcPts val="320"/>
              </a:spcBef>
              <a:buClr>
                <a:schemeClr val="bg1"/>
              </a:buClr>
              <a:buSzPts val="1600"/>
              <a:buFont typeface="Open Sans"/>
              <a:buChar char="•"/>
            </a:pPr>
            <a:r>
              <a:rPr lang="es-ES" sz="1800" dirty="0">
                <a:solidFill>
                  <a:schemeClr val="bg1"/>
                </a:solidFill>
                <a:latin typeface="Quattrocento Sans"/>
                <a:ea typeface="Quattrocento Sans"/>
                <a:cs typeface="Quattrocento Sans"/>
                <a:sym typeface="Open Sans"/>
              </a:rPr>
              <a:t>Formulario de reclamo por Incapacidad debidamente completado y firmado por el Asegurado o Tomador. </a:t>
            </a:r>
            <a:endParaRPr lang="es-ES" sz="1800" dirty="0">
              <a:solidFill>
                <a:schemeClr val="bg1"/>
              </a:solidFill>
              <a:latin typeface="Quattrocento Sans"/>
              <a:ea typeface="Quattrocento Sans"/>
              <a:cs typeface="Quattrocento Sans"/>
            </a:endParaRPr>
          </a:p>
          <a:p>
            <a:pPr marL="342900" indent="-342900" algn="just">
              <a:lnSpc>
                <a:spcPct val="100000"/>
              </a:lnSpc>
              <a:spcBef>
                <a:spcPts val="320"/>
              </a:spcBef>
              <a:buClr>
                <a:schemeClr val="bg1"/>
              </a:buClr>
              <a:buSzPts val="1600"/>
              <a:buFont typeface="Open Sans"/>
              <a:buChar char="•"/>
            </a:pPr>
            <a:r>
              <a:rPr lang="es-ES" sz="1800" dirty="0">
                <a:solidFill>
                  <a:schemeClr val="bg1"/>
                </a:solidFill>
                <a:latin typeface="Quattrocento Sans"/>
                <a:ea typeface="Quattrocento Sans"/>
                <a:cs typeface="Quattrocento Sans"/>
                <a:sym typeface="Open Sans"/>
              </a:rPr>
              <a:t>Certificado y/o </a:t>
            </a:r>
            <a:r>
              <a:rPr lang="es-ES" sz="1800" u="sng" dirty="0">
                <a:solidFill>
                  <a:schemeClr val="bg1"/>
                </a:solidFill>
                <a:latin typeface="Quattrocento Sans"/>
                <a:ea typeface="Quattrocento Sans"/>
                <a:cs typeface="Quattrocento Sans"/>
                <a:sym typeface="Open Sans"/>
              </a:rPr>
              <a:t>historial clínico</a:t>
            </a:r>
            <a:r>
              <a:rPr lang="es-ES" sz="1800" dirty="0">
                <a:solidFill>
                  <a:schemeClr val="bg1"/>
                </a:solidFill>
                <a:latin typeface="Quattrocento Sans"/>
                <a:ea typeface="Quattrocento Sans"/>
                <a:cs typeface="Quattrocento Sans"/>
                <a:sym typeface="Open Sans"/>
              </a:rPr>
              <a:t> del médico tratante, o del centro de salud donde el cliente haya sido atendido.</a:t>
            </a:r>
            <a:endParaRPr lang="es-ES" sz="1800" dirty="0">
              <a:solidFill>
                <a:schemeClr val="bg1"/>
              </a:solidFill>
              <a:latin typeface="Quattrocento Sans"/>
              <a:ea typeface="Quattrocento Sans"/>
              <a:cs typeface="Quattrocento Sans"/>
            </a:endParaRPr>
          </a:p>
          <a:p>
            <a:pPr marL="342900" indent="-342900" algn="just">
              <a:lnSpc>
                <a:spcPct val="100000"/>
              </a:lnSpc>
              <a:spcBef>
                <a:spcPts val="320"/>
              </a:spcBef>
              <a:buClr>
                <a:schemeClr val="bg1"/>
              </a:buClr>
              <a:buSzPts val="1600"/>
              <a:buFont typeface="Open Sans"/>
              <a:buChar char="•"/>
            </a:pPr>
            <a:r>
              <a:rPr lang="es-ES" sz="1800" dirty="0" smtClean="0">
                <a:solidFill>
                  <a:schemeClr val="bg1"/>
                </a:solidFill>
                <a:latin typeface="Quattrocento Sans"/>
                <a:ea typeface="Quattrocento Sans"/>
                <a:cs typeface="Quattrocento Sans"/>
                <a:sym typeface="Open Sans"/>
              </a:rPr>
              <a:t>Fotocopia </a:t>
            </a:r>
            <a:r>
              <a:rPr lang="es-ES" sz="1800" dirty="0">
                <a:solidFill>
                  <a:schemeClr val="bg1"/>
                </a:solidFill>
                <a:latin typeface="Quattrocento Sans"/>
                <a:ea typeface="Quattrocento Sans"/>
                <a:cs typeface="Quattrocento Sans"/>
                <a:sym typeface="Open Sans"/>
              </a:rPr>
              <a:t>del documento de identidad del Asegurado.</a:t>
            </a:r>
            <a:endParaRPr lang="es-ES" sz="1800" dirty="0">
              <a:solidFill>
                <a:schemeClr val="bg1"/>
              </a:solidFill>
              <a:latin typeface="Quattrocento Sans"/>
              <a:ea typeface="Quattrocento Sans"/>
              <a:cs typeface="Quattrocento Sans"/>
            </a:endParaRPr>
          </a:p>
          <a:p>
            <a:pPr marL="342900" indent="-342900" algn="just">
              <a:lnSpc>
                <a:spcPct val="100000"/>
              </a:lnSpc>
              <a:spcBef>
                <a:spcPts val="320"/>
              </a:spcBef>
              <a:buClr>
                <a:schemeClr val="bg1"/>
              </a:buClr>
              <a:buSzPts val="1600"/>
              <a:buFont typeface="Open Sans"/>
              <a:buChar char="•"/>
            </a:pPr>
            <a:r>
              <a:rPr lang="es-ES" sz="1800" u="sng" dirty="0">
                <a:solidFill>
                  <a:schemeClr val="bg1"/>
                </a:solidFill>
                <a:latin typeface="Quattrocento Sans"/>
                <a:ea typeface="Quattrocento Sans"/>
                <a:cs typeface="Quattrocento Sans"/>
                <a:sym typeface="Open Sans"/>
              </a:rPr>
              <a:t>Dictamen Médico Legal</a:t>
            </a:r>
            <a:r>
              <a:rPr lang="es-ES" sz="1800" dirty="0">
                <a:solidFill>
                  <a:schemeClr val="bg1"/>
                </a:solidFill>
                <a:latin typeface="Quattrocento Sans"/>
                <a:ea typeface="Quattrocento Sans"/>
                <a:cs typeface="Quattrocento Sans"/>
                <a:sym typeface="Open Sans"/>
              </a:rPr>
              <a:t> en caso de que la Incapacidad Total y Permanente fuese a consecuencia de accidente de tránsito, o la Certificación expedida por la Caja Costarricense de Seguro Social.</a:t>
            </a:r>
            <a:endParaRPr lang="es-ES" sz="1800" dirty="0">
              <a:solidFill>
                <a:schemeClr val="bg1"/>
              </a:solidFill>
              <a:latin typeface="Quattrocento Sans"/>
              <a:ea typeface="Quattrocento Sans"/>
              <a:cs typeface="Quattrocento Sans"/>
            </a:endParaRPr>
          </a:p>
          <a:p>
            <a:pPr marL="342900" indent="-342900" algn="just">
              <a:lnSpc>
                <a:spcPct val="100000"/>
              </a:lnSpc>
              <a:spcBef>
                <a:spcPts val="320"/>
              </a:spcBef>
              <a:buClr>
                <a:schemeClr val="bg1"/>
              </a:buClr>
              <a:buSzPts val="1600"/>
              <a:buFont typeface="Open Sans"/>
              <a:buChar char="•"/>
            </a:pPr>
            <a:r>
              <a:rPr lang="es-ES" sz="1800" u="sng" dirty="0">
                <a:solidFill>
                  <a:schemeClr val="bg1"/>
                </a:solidFill>
                <a:latin typeface="Quattrocento Sans"/>
                <a:ea typeface="Quattrocento Sans"/>
                <a:cs typeface="Quattrocento Sans"/>
                <a:sym typeface="Open Sans"/>
              </a:rPr>
              <a:t>Resumen Clínico</a:t>
            </a:r>
            <a:r>
              <a:rPr lang="es-ES" sz="1800" dirty="0">
                <a:solidFill>
                  <a:schemeClr val="bg1"/>
                </a:solidFill>
                <a:latin typeface="Quattrocento Sans"/>
                <a:ea typeface="Quattrocento Sans"/>
                <a:cs typeface="Quattrocento Sans"/>
                <a:sym typeface="Open Sans"/>
              </a:rPr>
              <a:t>, emitidos por el médico tratante en la especialidad que corresponda, Epicrisis Médica firmada y sellada por el centro donde recibió atención médica y que determinen la incapacidad resultante</a:t>
            </a:r>
            <a:r>
              <a:rPr lang="es-ES" sz="1800" dirty="0" smtClean="0">
                <a:solidFill>
                  <a:schemeClr val="bg1"/>
                </a:solidFill>
                <a:latin typeface="Quattrocento Sans"/>
                <a:ea typeface="Quattrocento Sans"/>
                <a:cs typeface="Quattrocento Sans"/>
                <a:sym typeface="Open Sans"/>
              </a:rPr>
              <a:t>.</a:t>
            </a:r>
          </a:p>
          <a:p>
            <a:pPr marL="342900" lvl="0" indent="-342900" algn="just">
              <a:lnSpc>
                <a:spcPct val="100000"/>
              </a:lnSpc>
              <a:spcBef>
                <a:spcPts val="0"/>
              </a:spcBef>
              <a:buClr>
                <a:schemeClr val="bg1"/>
              </a:buClr>
              <a:buSzPts val="1600"/>
              <a:buFont typeface="Open Sans"/>
              <a:buChar char="•"/>
            </a:pPr>
            <a:r>
              <a:rPr lang="es-ES" sz="1800" b="0" i="0" u="none" dirty="0" smtClean="0">
                <a:solidFill>
                  <a:schemeClr val="bg1"/>
                </a:solidFill>
                <a:latin typeface="Open Sans"/>
                <a:ea typeface="Open Sans"/>
                <a:cs typeface="Open Sans"/>
                <a:sym typeface="Open Sans"/>
              </a:rPr>
              <a:t>Estado de cuenta que refleje el </a:t>
            </a:r>
            <a:r>
              <a:rPr lang="es-ES" sz="1800" b="0" i="0" u="sng" dirty="0" smtClean="0">
                <a:solidFill>
                  <a:schemeClr val="bg1"/>
                </a:solidFill>
                <a:latin typeface="Open Sans"/>
                <a:ea typeface="Open Sans"/>
                <a:cs typeface="Open Sans"/>
                <a:sym typeface="Open Sans"/>
              </a:rPr>
              <a:t>saldo adeudado </a:t>
            </a:r>
            <a:r>
              <a:rPr lang="es-ES" sz="1800" b="0" i="0" u="none" dirty="0" smtClean="0">
                <a:solidFill>
                  <a:schemeClr val="bg1"/>
                </a:solidFill>
                <a:latin typeface="Open Sans"/>
                <a:ea typeface="Open Sans"/>
                <a:cs typeface="Open Sans"/>
                <a:sym typeface="Open Sans"/>
              </a:rPr>
              <a:t>a la fecha del siniestro.</a:t>
            </a:r>
            <a:endParaRPr lang="es-ES" sz="1800" dirty="0" smtClean="0">
              <a:solidFill>
                <a:schemeClr val="bg1"/>
              </a:solidFill>
            </a:endParaRPr>
          </a:p>
          <a:p>
            <a:pPr marL="342900" lvl="0" indent="-342900" algn="just">
              <a:lnSpc>
                <a:spcPct val="100000"/>
              </a:lnSpc>
              <a:spcBef>
                <a:spcPts val="320"/>
              </a:spcBef>
              <a:buClr>
                <a:schemeClr val="bg1"/>
              </a:buClr>
              <a:buSzPts val="1600"/>
              <a:buFont typeface="Open Sans"/>
              <a:buChar char="•"/>
            </a:pPr>
            <a:r>
              <a:rPr lang="es-ES" sz="1800" b="0" i="0" u="none" dirty="0" smtClean="0">
                <a:solidFill>
                  <a:schemeClr val="bg1"/>
                </a:solidFill>
                <a:latin typeface="Open Sans"/>
                <a:ea typeface="Open Sans"/>
                <a:cs typeface="Open Sans"/>
                <a:sym typeface="Open Sans"/>
              </a:rPr>
              <a:t>Valoración y confirmación de la incapacidad de nuestra asesoría médica.</a:t>
            </a:r>
            <a:endParaRPr lang="es-ES" sz="1800" dirty="0" smtClean="0">
              <a:solidFill>
                <a:schemeClr val="bg1"/>
              </a:solidFill>
            </a:endParaRPr>
          </a:p>
          <a:p>
            <a:pPr marL="342900" indent="-342900" algn="just">
              <a:lnSpc>
                <a:spcPct val="100000"/>
              </a:lnSpc>
              <a:spcBef>
                <a:spcPts val="320"/>
              </a:spcBef>
              <a:buClr>
                <a:schemeClr val="bg1"/>
              </a:buClr>
              <a:buSzPts val="1600"/>
              <a:buFont typeface="Open Sans"/>
              <a:buChar char="•"/>
            </a:pPr>
            <a:endParaRPr lang="es-ES" sz="1600" dirty="0">
              <a:solidFill>
                <a:schemeClr val="bg1"/>
              </a:solidFill>
              <a:latin typeface="Quattrocento Sans"/>
              <a:ea typeface="Quattrocento Sans"/>
              <a:cs typeface="Quattrocento Sans"/>
            </a:endParaRPr>
          </a:p>
          <a:p>
            <a:pPr marL="342900" indent="-24130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342900" indent="-24130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342900" indent="-241300">
              <a:spcBef>
                <a:spcPts val="320"/>
              </a:spcBef>
              <a:buClr>
                <a:schemeClr val="dk1"/>
              </a:buClr>
              <a:buSzPts val="1600"/>
              <a:buFont typeface="Arial"/>
              <a:buNone/>
            </a:pPr>
            <a:endParaRPr lang="es-ES" sz="1600"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4207776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0"/>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439;p10"/>
          <p:cNvSpPr txBox="1">
            <a:spLocks/>
          </p:cNvSpPr>
          <p:nvPr/>
        </p:nvSpPr>
        <p:spPr>
          <a:xfrm>
            <a:off x="539496" y="400772"/>
            <a:ext cx="11003898" cy="5338916"/>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342900" algn="just">
              <a:lnSpc>
                <a:spcPct val="100000"/>
              </a:lnSpc>
              <a:spcBef>
                <a:spcPts val="320"/>
              </a:spcBef>
              <a:buClr>
                <a:schemeClr val="bg1"/>
              </a:buClr>
              <a:buSzPts val="1600"/>
            </a:pPr>
            <a:endParaRPr lang="es-ES" sz="1600" dirty="0" smtClean="0">
              <a:solidFill>
                <a:schemeClr val="bg1"/>
              </a:solidFill>
              <a:latin typeface="Open Sans"/>
              <a:ea typeface="Open Sans"/>
              <a:cs typeface="Open Sans"/>
              <a:sym typeface="Open Sans"/>
            </a:endParaRPr>
          </a:p>
          <a:p>
            <a:pPr marL="0" indent="0" algn="just">
              <a:lnSpc>
                <a:spcPct val="100000"/>
              </a:lnSpc>
              <a:spcBef>
                <a:spcPts val="320"/>
              </a:spcBef>
              <a:buClr>
                <a:schemeClr val="bg1"/>
              </a:buClr>
              <a:buSzPts val="1600"/>
              <a:buNone/>
            </a:pPr>
            <a:r>
              <a:rPr lang="es-ES" sz="1800" b="1" dirty="0">
                <a:solidFill>
                  <a:srgbClr val="F4AD3D"/>
                </a:solidFill>
                <a:latin typeface="Open Sans" pitchFamily="2" charset="0"/>
                <a:ea typeface="Open Sans" pitchFamily="2" charset="0"/>
                <a:cs typeface="Open Sans" pitchFamily="2" charset="0"/>
                <a:sym typeface="Open Sans"/>
              </a:rPr>
              <a:t>Requisitos específicos para la cobertura de Desempleo Involuntario - Trabajador </a:t>
            </a:r>
            <a:r>
              <a:rPr lang="es-ES" sz="1800" b="1" dirty="0" smtClean="0">
                <a:solidFill>
                  <a:srgbClr val="F4AD3D"/>
                </a:solidFill>
                <a:latin typeface="Open Sans" pitchFamily="2" charset="0"/>
                <a:ea typeface="Open Sans" pitchFamily="2" charset="0"/>
                <a:cs typeface="Open Sans" pitchFamily="2" charset="0"/>
                <a:sym typeface="Open Sans"/>
              </a:rPr>
              <a:t>Dependiente</a:t>
            </a:r>
          </a:p>
          <a:p>
            <a:pPr marL="0" indent="0" algn="just">
              <a:lnSpc>
                <a:spcPct val="100000"/>
              </a:lnSpc>
              <a:spcBef>
                <a:spcPts val="320"/>
              </a:spcBef>
              <a:buClr>
                <a:schemeClr val="bg1"/>
              </a:buClr>
              <a:buSzPts val="1600"/>
              <a:buNone/>
            </a:pPr>
            <a:endParaRPr lang="es-ES" sz="1800" b="1" dirty="0">
              <a:solidFill>
                <a:srgbClr val="F4AD3D"/>
              </a:solidFill>
              <a:latin typeface="Open Sans" pitchFamily="2" charset="0"/>
              <a:ea typeface="Open Sans" pitchFamily="2" charset="0"/>
              <a:cs typeface="Open Sans" pitchFamily="2" charset="0"/>
            </a:endParaRPr>
          </a:p>
          <a:p>
            <a:pPr algn="just">
              <a:lnSpc>
                <a:spcPct val="100000"/>
              </a:lnSpc>
              <a:spcBef>
                <a:spcPts val="320"/>
              </a:spcBef>
              <a:buClr>
                <a:schemeClr val="bg1"/>
              </a:buClr>
              <a:buSzPts val="1600"/>
            </a:pPr>
            <a:endParaRPr lang="es-ES" sz="1600" b="1" dirty="0" smtClean="0">
              <a:solidFill>
                <a:schemeClr val="bg1"/>
              </a:solidFill>
              <a:latin typeface="Open Sans"/>
              <a:ea typeface="Open Sans"/>
              <a:cs typeface="Open Sans"/>
              <a:sym typeface="Open Sans"/>
            </a:endParaRPr>
          </a:p>
          <a:p>
            <a:pPr algn="just">
              <a:lnSpc>
                <a:spcPct val="100000"/>
              </a:lnSpc>
              <a:spcBef>
                <a:spcPts val="320"/>
              </a:spcBef>
              <a:buClr>
                <a:schemeClr val="bg1"/>
              </a:buClr>
              <a:buSzPts val="1600"/>
            </a:pPr>
            <a:r>
              <a:rPr lang="es-ES" sz="1800" u="sng" dirty="0" smtClean="0">
                <a:solidFill>
                  <a:schemeClr val="bg1"/>
                </a:solidFill>
                <a:latin typeface="Open Sans"/>
                <a:ea typeface="Open Sans"/>
                <a:cs typeface="Open Sans"/>
                <a:sym typeface="Open Sans"/>
              </a:rPr>
              <a:t>Carta de despido </a:t>
            </a:r>
            <a:r>
              <a:rPr lang="es-ES" sz="1800" dirty="0" smtClean="0">
                <a:solidFill>
                  <a:schemeClr val="bg1"/>
                </a:solidFill>
                <a:latin typeface="Open Sans"/>
                <a:ea typeface="Open Sans"/>
                <a:cs typeface="Open Sans"/>
                <a:sym typeface="Open Sans"/>
              </a:rPr>
              <a:t>emitida por el empleador. En caso de ser necesario, se requerirá que se aporte copia certificada de la carta de despido.</a:t>
            </a:r>
            <a:endParaRPr lang="es-ES" sz="1800" dirty="0" smtClean="0">
              <a:solidFill>
                <a:schemeClr val="bg1"/>
              </a:solidFill>
            </a:endParaRPr>
          </a:p>
          <a:p>
            <a:pPr algn="just">
              <a:lnSpc>
                <a:spcPct val="100000"/>
              </a:lnSpc>
              <a:spcBef>
                <a:spcPts val="320"/>
              </a:spcBef>
              <a:buClr>
                <a:schemeClr val="bg1"/>
              </a:buClr>
              <a:buSzPts val="1600"/>
            </a:pPr>
            <a:r>
              <a:rPr lang="es-ES" sz="1800" u="sng" dirty="0" smtClean="0">
                <a:solidFill>
                  <a:schemeClr val="bg1"/>
                </a:solidFill>
                <a:latin typeface="Open Sans"/>
                <a:ea typeface="Open Sans"/>
                <a:cs typeface="Open Sans"/>
                <a:sym typeface="Open Sans"/>
              </a:rPr>
              <a:t>Certificación de tiempo laborado </a:t>
            </a:r>
            <a:r>
              <a:rPr lang="es-ES" sz="1800" dirty="0" smtClean="0">
                <a:solidFill>
                  <a:schemeClr val="bg1"/>
                </a:solidFill>
                <a:latin typeface="Open Sans"/>
                <a:ea typeface="Open Sans"/>
                <a:cs typeface="Open Sans"/>
                <a:sym typeface="Open Sans"/>
              </a:rPr>
              <a:t>emitido por el empleador</a:t>
            </a:r>
            <a:endParaRPr lang="es-ES" sz="1800" dirty="0" smtClean="0">
              <a:solidFill>
                <a:schemeClr val="bg1"/>
              </a:solidFill>
            </a:endParaRPr>
          </a:p>
          <a:p>
            <a:pPr algn="just">
              <a:lnSpc>
                <a:spcPct val="100000"/>
              </a:lnSpc>
              <a:spcBef>
                <a:spcPts val="320"/>
              </a:spcBef>
              <a:buClr>
                <a:schemeClr val="bg1"/>
              </a:buClr>
              <a:buSzPts val="1600"/>
            </a:pPr>
            <a:r>
              <a:rPr lang="es-ES" sz="1800" u="sng" dirty="0" smtClean="0">
                <a:solidFill>
                  <a:schemeClr val="bg1"/>
                </a:solidFill>
                <a:latin typeface="Open Sans"/>
                <a:ea typeface="Open Sans"/>
                <a:cs typeface="Open Sans"/>
                <a:sym typeface="Open Sans"/>
              </a:rPr>
              <a:t>Estudio de cuotas</a:t>
            </a:r>
            <a:r>
              <a:rPr lang="es-ES" sz="1800" dirty="0" smtClean="0">
                <a:solidFill>
                  <a:schemeClr val="bg1"/>
                </a:solidFill>
                <a:latin typeface="Open Sans"/>
                <a:ea typeface="Open Sans"/>
                <a:cs typeface="Open Sans"/>
                <a:sym typeface="Open Sans"/>
              </a:rPr>
              <a:t> emitido por la Caja Costarricense del Seguro Social (CCSS), de al menos los últimos doce (12) meses previos a la fecha de despido.</a:t>
            </a:r>
            <a:endParaRPr lang="es-ES" sz="1800" dirty="0" smtClean="0">
              <a:solidFill>
                <a:schemeClr val="bg1"/>
              </a:solidFill>
            </a:endParaRPr>
          </a:p>
          <a:p>
            <a:pPr algn="just">
              <a:lnSpc>
                <a:spcPct val="100000"/>
              </a:lnSpc>
              <a:spcBef>
                <a:spcPts val="320"/>
              </a:spcBef>
              <a:buClr>
                <a:schemeClr val="bg1"/>
              </a:buClr>
              <a:buSzPts val="1600"/>
            </a:pPr>
            <a:r>
              <a:rPr lang="es-ES" sz="1800" dirty="0" smtClean="0">
                <a:solidFill>
                  <a:schemeClr val="bg1"/>
                </a:solidFill>
                <a:latin typeface="Open Sans"/>
                <a:ea typeface="Open Sans"/>
                <a:cs typeface="Open Sans"/>
                <a:sym typeface="Open Sans"/>
              </a:rPr>
              <a:t>En caso de ser requerido, copia del contrato de trabajo.</a:t>
            </a:r>
            <a:endParaRPr lang="es-ES" sz="1800" dirty="0" smtClean="0">
              <a:solidFill>
                <a:schemeClr val="bg1"/>
              </a:solidFill>
            </a:endParaRPr>
          </a:p>
          <a:p>
            <a:pPr algn="just">
              <a:lnSpc>
                <a:spcPct val="100000"/>
              </a:lnSpc>
              <a:spcBef>
                <a:spcPts val="320"/>
              </a:spcBef>
              <a:buClr>
                <a:schemeClr val="bg1"/>
              </a:buClr>
              <a:buSzPts val="1600"/>
            </a:pPr>
            <a:r>
              <a:rPr lang="es-ES" sz="1800" dirty="0" smtClean="0">
                <a:solidFill>
                  <a:schemeClr val="bg1"/>
                </a:solidFill>
                <a:latin typeface="Open Sans"/>
                <a:ea typeface="Open Sans"/>
                <a:cs typeface="Open Sans"/>
                <a:sym typeface="Open Sans"/>
              </a:rPr>
              <a:t>Declaración del Asegurado de que no recibe otro tipo de remuneraciones económicas.</a:t>
            </a:r>
            <a:endParaRPr lang="es-ES" sz="1800" dirty="0" smtClean="0">
              <a:solidFill>
                <a:schemeClr val="bg1"/>
              </a:solidFill>
            </a:endParaRPr>
          </a:p>
          <a:p>
            <a:pPr algn="just">
              <a:lnSpc>
                <a:spcPct val="100000"/>
              </a:lnSpc>
              <a:spcBef>
                <a:spcPts val="320"/>
              </a:spcBef>
              <a:buClr>
                <a:schemeClr val="bg1"/>
              </a:buClr>
              <a:buSzPts val="1600"/>
            </a:pPr>
            <a:r>
              <a:rPr lang="es-ES" sz="1800" dirty="0" smtClean="0">
                <a:solidFill>
                  <a:schemeClr val="bg1"/>
                </a:solidFill>
                <a:latin typeface="Open Sans"/>
                <a:ea typeface="Open Sans"/>
                <a:cs typeface="Open Sans"/>
                <a:sym typeface="Open Sans"/>
              </a:rPr>
              <a:t>Además, </a:t>
            </a:r>
            <a:r>
              <a:rPr lang="es-ES" sz="1800" u="sng" dirty="0" smtClean="0">
                <a:solidFill>
                  <a:schemeClr val="bg1"/>
                </a:solidFill>
                <a:latin typeface="Open Sans"/>
                <a:ea typeface="Open Sans"/>
                <a:cs typeface="Open Sans"/>
                <a:sym typeface="Open Sans"/>
              </a:rPr>
              <a:t>mensualmente</a:t>
            </a:r>
            <a:r>
              <a:rPr lang="es-ES" sz="1800" dirty="0" smtClean="0">
                <a:solidFill>
                  <a:schemeClr val="bg1"/>
                </a:solidFill>
                <a:latin typeface="Open Sans"/>
                <a:ea typeface="Open Sans"/>
                <a:cs typeface="Open Sans"/>
                <a:sym typeface="Open Sans"/>
              </a:rPr>
              <a:t> el Asegurado deberá informar al Tomador y este a SEGUROS LAFISE sobre su estado de desempleo, remitiendo documento a ser especificado por SEGUROS LAFISE en el que se demuestre fehacientemente la situación de desempleo del Asegurado</a:t>
            </a:r>
            <a:endParaRPr lang="es-ES" sz="1800" dirty="0" smtClean="0">
              <a:solidFill>
                <a:schemeClr val="bg1"/>
              </a:solidFill>
            </a:endParaRPr>
          </a:p>
          <a:p>
            <a:pPr algn="just">
              <a:lnSpc>
                <a:spcPct val="100000"/>
              </a:lnSpc>
              <a:spcBef>
                <a:spcPts val="320"/>
              </a:spcBef>
              <a:buClr>
                <a:schemeClr val="bg1"/>
              </a:buClr>
              <a:buSzPts val="1600"/>
            </a:pPr>
            <a:r>
              <a:rPr lang="es-ES" sz="1800" b="1" dirty="0" smtClean="0">
                <a:solidFill>
                  <a:schemeClr val="bg1"/>
                </a:solidFill>
                <a:latin typeface="Open Sans"/>
                <a:ea typeface="Open Sans"/>
                <a:cs typeface="Open Sans"/>
                <a:sym typeface="Open Sans"/>
              </a:rPr>
              <a:t>Segunda valoración médica. </a:t>
            </a:r>
            <a:r>
              <a:rPr lang="es-ES" sz="1800" dirty="0" smtClean="0">
                <a:solidFill>
                  <a:schemeClr val="bg1"/>
                </a:solidFill>
                <a:latin typeface="Open Sans"/>
                <a:ea typeface="Open Sans"/>
                <a:cs typeface="Open Sans"/>
                <a:sym typeface="Open Sans"/>
              </a:rPr>
              <a:t>En caso de que cualquiera de la documentación presentada tenga inconsistencias entre sí, o con respecto a la valoración que haga el médico, SEGUROS LAFISE podrá requerir una segunda valoración médica o la documentación que permita aclarar la diferencia.</a:t>
            </a:r>
            <a:endParaRPr lang="es-ES" sz="1800" dirty="0" smtClean="0">
              <a:solidFill>
                <a:schemeClr val="bg1"/>
              </a:solidFill>
            </a:endParaRPr>
          </a:p>
          <a:p>
            <a:pPr marL="342900" indent="-24130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342900" indent="-34290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342900" indent="-241300">
              <a:spcBef>
                <a:spcPts val="320"/>
              </a:spcBef>
              <a:buClr>
                <a:schemeClr val="dk1"/>
              </a:buClr>
              <a:buSzPts val="1600"/>
              <a:buFont typeface="Arial"/>
              <a:buNone/>
            </a:pPr>
            <a:endParaRPr lang="es-ES" sz="1600"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3635603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0" y="0"/>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446;p11"/>
          <p:cNvSpPr txBox="1">
            <a:spLocks/>
          </p:cNvSpPr>
          <p:nvPr/>
        </p:nvSpPr>
        <p:spPr>
          <a:xfrm>
            <a:off x="548640" y="587275"/>
            <a:ext cx="11265408" cy="5233500"/>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320"/>
              </a:spcBef>
              <a:buClr>
                <a:schemeClr val="bg1"/>
              </a:buClr>
              <a:buSzPts val="1600"/>
              <a:buNone/>
            </a:pPr>
            <a:r>
              <a:rPr lang="es-ES" sz="1800" b="1" dirty="0">
                <a:solidFill>
                  <a:srgbClr val="F4AD3D"/>
                </a:solidFill>
                <a:latin typeface="Open Sans" pitchFamily="2" charset="0"/>
                <a:ea typeface="Open Sans" pitchFamily="2" charset="0"/>
                <a:cs typeface="Open Sans" pitchFamily="2" charset="0"/>
                <a:sym typeface="Open Sans"/>
              </a:rPr>
              <a:t>Obligación de resolver reclamos y de indemnizar</a:t>
            </a:r>
          </a:p>
          <a:p>
            <a:pPr algn="just">
              <a:lnSpc>
                <a:spcPct val="100000"/>
              </a:lnSpc>
              <a:spcBef>
                <a:spcPts val="0"/>
              </a:spcBef>
              <a:buClr>
                <a:schemeClr val="bg1"/>
              </a:buClr>
              <a:buSzPts val="1600"/>
            </a:pPr>
            <a:endParaRPr lang="es-ES" sz="1800" dirty="0" smtClean="0">
              <a:solidFill>
                <a:schemeClr val="bg1"/>
              </a:solidFill>
            </a:endParaRPr>
          </a:p>
          <a:p>
            <a:pPr marL="171450" indent="-285750" algn="just">
              <a:lnSpc>
                <a:spcPct val="100000"/>
              </a:lnSpc>
              <a:spcBef>
                <a:spcPts val="320"/>
              </a:spcBef>
              <a:buClr>
                <a:schemeClr val="bg1"/>
              </a:buClr>
              <a:buSzPts val="1800"/>
            </a:pPr>
            <a:r>
              <a:rPr lang="es-ES" sz="1800" dirty="0" smtClean="0">
                <a:solidFill>
                  <a:schemeClr val="bg1"/>
                </a:solidFill>
                <a:latin typeface="Open Sans"/>
                <a:ea typeface="Open Sans"/>
                <a:cs typeface="Open Sans"/>
                <a:sym typeface="Open Sans"/>
              </a:rPr>
              <a:t>SEGUROS LAFISE está obligada a brindar respuesta a todo reclamo mediante resolución motivada y por escrito, entregada al interesado en la forma acordada para tal efecto, dentro de un plazo máximo de treinta (30) días naturales, contado a partir del recibo del reclamo.</a:t>
            </a:r>
            <a:endParaRPr lang="es-ES" sz="1800" dirty="0" smtClean="0">
              <a:solidFill>
                <a:schemeClr val="bg1"/>
              </a:solidFill>
            </a:endParaRPr>
          </a:p>
          <a:p>
            <a:pPr marL="171450" indent="-285750" algn="just">
              <a:lnSpc>
                <a:spcPct val="100000"/>
              </a:lnSpc>
              <a:spcBef>
                <a:spcPts val="320"/>
              </a:spcBef>
              <a:buClr>
                <a:schemeClr val="bg1"/>
              </a:buClr>
              <a:buSzPts val="1800"/>
            </a:pPr>
            <a:r>
              <a:rPr lang="es-ES" sz="1800" dirty="0" smtClean="0">
                <a:solidFill>
                  <a:schemeClr val="bg1"/>
                </a:solidFill>
                <a:latin typeface="Open Sans"/>
                <a:ea typeface="Open Sans"/>
                <a:cs typeface="Open Sans"/>
                <a:sym typeface="Open Sans"/>
              </a:rPr>
              <a:t>Cuando corresponda el pago o la ejecución de la prestación, esta deberá efectuarse dentro de un plazo máximo de treinta (30) días naturales, contado a partir de la notificación de la aceptación del reclamo.</a:t>
            </a:r>
            <a:endParaRPr lang="es-ES" sz="1800" dirty="0" smtClean="0">
              <a:solidFill>
                <a:schemeClr val="bg1"/>
              </a:solidFill>
            </a:endParaRPr>
          </a:p>
          <a:p>
            <a:pPr algn="just">
              <a:lnSpc>
                <a:spcPct val="100000"/>
              </a:lnSpc>
              <a:spcBef>
                <a:spcPts val="320"/>
              </a:spcBef>
              <a:buClr>
                <a:schemeClr val="bg1"/>
              </a:buClr>
              <a:buSzPts val="1600"/>
            </a:pPr>
            <a:endParaRPr lang="es-ES" sz="1800" dirty="0" smtClean="0">
              <a:solidFill>
                <a:schemeClr val="bg1"/>
              </a:solidFill>
              <a:latin typeface="Open Sans"/>
              <a:ea typeface="Open Sans"/>
              <a:cs typeface="Open Sans"/>
              <a:sym typeface="Open Sans"/>
            </a:endParaRPr>
          </a:p>
          <a:p>
            <a:pPr marL="0" indent="0" algn="just">
              <a:lnSpc>
                <a:spcPct val="100000"/>
              </a:lnSpc>
              <a:spcBef>
                <a:spcPts val="320"/>
              </a:spcBef>
              <a:buClr>
                <a:schemeClr val="bg1"/>
              </a:buClr>
              <a:buSzPts val="1600"/>
              <a:buNone/>
            </a:pPr>
            <a:r>
              <a:rPr lang="es-ES" sz="1800" b="1" dirty="0">
                <a:solidFill>
                  <a:srgbClr val="F4AD3D"/>
                </a:solidFill>
                <a:latin typeface="Open Sans" pitchFamily="2" charset="0"/>
                <a:ea typeface="Open Sans" pitchFamily="2" charset="0"/>
                <a:cs typeface="Open Sans" pitchFamily="2" charset="0"/>
                <a:sym typeface="Open Sans"/>
              </a:rPr>
              <a:t>Pago de Indemnizaciones</a:t>
            </a:r>
          </a:p>
          <a:p>
            <a:pPr marL="0" indent="0" algn="just">
              <a:lnSpc>
                <a:spcPct val="100000"/>
              </a:lnSpc>
              <a:spcBef>
                <a:spcPts val="320"/>
              </a:spcBef>
              <a:buClr>
                <a:schemeClr val="bg1"/>
              </a:buClr>
              <a:buSzPts val="1600"/>
              <a:buNone/>
            </a:pPr>
            <a:endParaRPr lang="es-ES" sz="1800" dirty="0" smtClean="0">
              <a:solidFill>
                <a:schemeClr val="bg1"/>
              </a:solidFill>
            </a:endParaRPr>
          </a:p>
          <a:p>
            <a:pPr marL="171450" indent="-285750" algn="just">
              <a:lnSpc>
                <a:spcPct val="100000"/>
              </a:lnSpc>
              <a:spcBef>
                <a:spcPts val="320"/>
              </a:spcBef>
              <a:buClr>
                <a:schemeClr val="bg1"/>
              </a:buClr>
              <a:buSzPts val="1800"/>
            </a:pPr>
            <a:r>
              <a:rPr lang="es-ES" sz="1800" dirty="0" smtClean="0">
                <a:solidFill>
                  <a:schemeClr val="bg1"/>
                </a:solidFill>
                <a:latin typeface="Open Sans"/>
                <a:ea typeface="Open Sans"/>
                <a:cs typeface="Open Sans"/>
                <a:sym typeface="Open Sans"/>
              </a:rPr>
              <a:t>Al Beneficiario/Acreedor le confiere el derecho al pago de una cantidad hasta por el equivalente al saldo insoluto del crédito, pero sin exceder la suma asegurada establecida en el Certificado de Seguro. </a:t>
            </a:r>
            <a:endParaRPr lang="es-ES" sz="1800" dirty="0" smtClean="0">
              <a:solidFill>
                <a:schemeClr val="bg1"/>
              </a:solidFill>
            </a:endParaRPr>
          </a:p>
          <a:p>
            <a:pPr marL="171450" indent="-285750" algn="just">
              <a:lnSpc>
                <a:spcPct val="100000"/>
              </a:lnSpc>
              <a:spcBef>
                <a:spcPts val="320"/>
              </a:spcBef>
              <a:buClr>
                <a:schemeClr val="bg1"/>
              </a:buClr>
              <a:buSzPts val="1800"/>
            </a:pPr>
            <a:r>
              <a:rPr lang="es-ES" sz="1800" dirty="0" smtClean="0">
                <a:solidFill>
                  <a:schemeClr val="bg1"/>
                </a:solidFill>
                <a:latin typeface="Open Sans"/>
                <a:ea typeface="Open Sans"/>
                <a:cs typeface="Open Sans"/>
                <a:sym typeface="Open Sans"/>
              </a:rPr>
              <a:t>En los casos en que se haya contratado la modalidad de monto original, cuando la suma asegurada exceda el importe del saldo insoluto al ocurrir el siniestro, el remanente se pagará a los beneficiarios distintos del Acreedor, según lo dispuesto en la cláusula de Beneficiarios. </a:t>
            </a:r>
            <a:endParaRPr lang="es-ES" sz="1800" dirty="0" smtClean="0">
              <a:solidFill>
                <a:schemeClr val="bg1"/>
              </a:solidFill>
            </a:endParaRPr>
          </a:p>
          <a:p>
            <a:pPr marL="342900" indent="-241300">
              <a:spcBef>
                <a:spcPts val="320"/>
              </a:spcBef>
              <a:buClr>
                <a:schemeClr val="dk1"/>
              </a:buClr>
              <a:buSzPts val="1600"/>
              <a:buFont typeface="Arial"/>
              <a:buNone/>
            </a:pPr>
            <a:endParaRPr lang="es-ES" sz="1800"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522506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0"/>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Text Placeholder 1"/>
          <p:cNvSpPr txBox="1">
            <a:spLocks/>
          </p:cNvSpPr>
          <p:nvPr/>
        </p:nvSpPr>
        <p:spPr>
          <a:xfrm>
            <a:off x="676656" y="579640"/>
            <a:ext cx="10085832" cy="46050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buNone/>
            </a:pPr>
            <a:r>
              <a:rPr lang="es-CR" b="1" dirty="0">
                <a:solidFill>
                  <a:srgbClr val="F4AD3D"/>
                </a:solidFill>
                <a:latin typeface="Open Sans" pitchFamily="2" charset="0"/>
                <a:ea typeface="Open Sans" pitchFamily="2" charset="0"/>
                <a:cs typeface="Open Sans" pitchFamily="2" charset="0"/>
              </a:rPr>
              <a:t>Factores que influyen en tarifas de cotizaciones:</a:t>
            </a:r>
          </a:p>
          <a:p>
            <a:pPr marL="114300" indent="0">
              <a:buNone/>
            </a:pPr>
            <a:endParaRPr lang="es-CR" dirty="0" smtClean="0"/>
          </a:p>
          <a:p>
            <a:r>
              <a:rPr lang="es-CR" dirty="0" smtClean="0">
                <a:solidFill>
                  <a:schemeClr val="bg1"/>
                </a:solidFill>
              </a:rPr>
              <a:t>Edades de los miembros del grupo (tasa de mortalidad)</a:t>
            </a:r>
          </a:p>
          <a:p>
            <a:r>
              <a:rPr lang="es-CR" dirty="0" smtClean="0">
                <a:solidFill>
                  <a:schemeClr val="bg1"/>
                </a:solidFill>
              </a:rPr>
              <a:t>Distribución porcentual por género.</a:t>
            </a:r>
          </a:p>
          <a:p>
            <a:r>
              <a:rPr lang="es-CR" dirty="0" smtClean="0">
                <a:solidFill>
                  <a:schemeClr val="bg1"/>
                </a:solidFill>
              </a:rPr>
              <a:t>Suma Asegurada Total y la concentración de las sumas individuales por edades.</a:t>
            </a:r>
          </a:p>
          <a:p>
            <a:r>
              <a:rPr lang="es-CR" dirty="0" smtClean="0">
                <a:solidFill>
                  <a:schemeClr val="bg1"/>
                </a:solidFill>
              </a:rPr>
              <a:t>Coberturas solicitadas.</a:t>
            </a:r>
          </a:p>
          <a:p>
            <a:r>
              <a:rPr lang="es-CR" dirty="0" smtClean="0">
                <a:solidFill>
                  <a:schemeClr val="bg1"/>
                </a:solidFill>
              </a:rPr>
              <a:t>Siniestralidad esperada según tabla de mortalidad y censo de población.</a:t>
            </a:r>
          </a:p>
        </p:txBody>
      </p:sp>
    </p:spTree>
    <p:extLst>
      <p:ext uri="{BB962C8B-B14F-4D97-AF65-F5344CB8AC3E}">
        <p14:creationId xmlns:p14="http://schemas.microsoft.com/office/powerpoint/2010/main" val="1495872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pic>
        <p:nvPicPr>
          <p:cNvPr id="1028" name="Picture 4" descr="Miembros de los sindicatos trabajando jun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505509" cy="7163002"/>
          </a:xfrm>
          <a:prstGeom prst="rect">
            <a:avLst/>
          </a:prstGeom>
          <a:noFill/>
          <a:extLst>
            <a:ext uri="{909E8E84-426E-40DD-AFC4-6F175D3DCCD1}">
              <a14:hiddenFill xmlns:a14="http://schemas.microsoft.com/office/drawing/2010/main">
                <a:solidFill>
                  <a:srgbClr val="FFFFFF"/>
                </a:solidFill>
              </a14:hiddenFill>
            </a:ext>
          </a:extLst>
        </p:spPr>
      </p:pic>
      <p:sp>
        <p:nvSpPr>
          <p:cNvPr id="11" name="Google Shape;211;p6"/>
          <p:cNvSpPr txBox="1"/>
          <p:nvPr/>
        </p:nvSpPr>
        <p:spPr>
          <a:xfrm>
            <a:off x="352845" y="0"/>
            <a:ext cx="9449523" cy="1446509"/>
          </a:xfrm>
          <a:prstGeom prst="rect">
            <a:avLst/>
          </a:prstGeom>
          <a:noFill/>
          <a:ln>
            <a:noFill/>
          </a:ln>
        </p:spPr>
        <p:txBody>
          <a:bodyPr spcFirstLastPara="1" wrap="square" lIns="91425" tIns="45700" rIns="91425" bIns="45700" anchor="t" anchorCtr="0">
            <a:spAutoFit/>
          </a:bodyPr>
          <a:lstStyle/>
          <a:p>
            <a:pPr lvl="1" algn="ctr">
              <a:buClr>
                <a:srgbClr val="000000"/>
              </a:buClr>
              <a:buSzPts val="2800"/>
            </a:pPr>
            <a:r>
              <a:rPr lang="en-US" sz="4400" b="1" dirty="0" smtClean="0">
                <a:solidFill>
                  <a:schemeClr val="bg1"/>
                </a:solidFill>
                <a:latin typeface="Open Sans" pitchFamily="2" charset="0"/>
                <a:ea typeface="Open Sans" pitchFamily="2" charset="0"/>
                <a:cs typeface="Open Sans" pitchFamily="2" charset="0"/>
              </a:rPr>
              <a:t>SEGURO </a:t>
            </a:r>
            <a:r>
              <a:rPr lang="en-US" sz="4400" b="1" dirty="0">
                <a:solidFill>
                  <a:schemeClr val="bg1"/>
                </a:solidFill>
                <a:latin typeface="Open Sans" pitchFamily="2" charset="0"/>
                <a:ea typeface="Open Sans" pitchFamily="2" charset="0"/>
                <a:cs typeface="Open Sans" pitchFamily="2" charset="0"/>
              </a:rPr>
              <a:t>COLECTIVO DE VIDA </a:t>
            </a:r>
            <a:r>
              <a:rPr lang="en-US" sz="4400" b="1" dirty="0" smtClean="0">
                <a:solidFill>
                  <a:schemeClr val="accent6">
                    <a:lumMod val="40000"/>
                    <a:lumOff val="60000"/>
                  </a:schemeClr>
                </a:solidFill>
                <a:latin typeface="Open Sans" pitchFamily="2" charset="0"/>
                <a:ea typeface="Open Sans" pitchFamily="2" charset="0"/>
                <a:cs typeface="Open Sans" pitchFamily="2" charset="0"/>
              </a:rPr>
              <a:t>PROTECCIÓN </a:t>
            </a:r>
            <a:r>
              <a:rPr lang="en-US" sz="4400" b="1" dirty="0" smtClean="0">
                <a:solidFill>
                  <a:schemeClr val="accent6">
                    <a:lumMod val="40000"/>
                    <a:lumOff val="60000"/>
                  </a:schemeClr>
                </a:solidFill>
                <a:latin typeface="Open Sans" pitchFamily="2" charset="0"/>
                <a:ea typeface="Open Sans" pitchFamily="2" charset="0"/>
                <a:cs typeface="Open Sans" pitchFamily="2" charset="0"/>
              </a:rPr>
              <a:t>CREDITICIA</a:t>
            </a:r>
            <a:endParaRPr lang="en-US" sz="4400" b="1" dirty="0">
              <a:solidFill>
                <a:schemeClr val="accent6">
                  <a:lumMod val="40000"/>
                  <a:lumOff val="60000"/>
                </a:schemeClr>
              </a:solidFill>
              <a:latin typeface="Open Sans" pitchFamily="2" charset="0"/>
              <a:ea typeface="Open Sans" pitchFamily="2" charset="0"/>
              <a:cs typeface="Open Sans" pitchFamily="2" charset="0"/>
            </a:endParaRPr>
          </a:p>
        </p:txBody>
      </p:sp>
    </p:spTree>
    <p:extLst>
      <p:ext uri="{BB962C8B-B14F-4D97-AF65-F5344CB8AC3E}">
        <p14:creationId xmlns:p14="http://schemas.microsoft.com/office/powerpoint/2010/main" val="42107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0"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471055" y="84622"/>
            <a:ext cx="9449591" cy="954067"/>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n-US" sz="2800" b="1" dirty="0" smtClean="0">
                <a:solidFill>
                  <a:srgbClr val="F4AD3D"/>
                </a:solidFill>
                <a:latin typeface="Open Sans" pitchFamily="2" charset="0"/>
                <a:ea typeface="Open Sans" pitchFamily="2" charset="0"/>
                <a:cs typeface="Open Sans" pitchFamily="2" charset="0"/>
                <a:sym typeface="Open Sans"/>
              </a:rPr>
              <a:t>Seguro </a:t>
            </a:r>
            <a:r>
              <a:rPr lang="en-US" sz="2800" b="1" dirty="0" err="1">
                <a:solidFill>
                  <a:srgbClr val="F4AD3D"/>
                </a:solidFill>
                <a:latin typeface="Open Sans" pitchFamily="2" charset="0"/>
                <a:ea typeface="Open Sans" pitchFamily="2" charset="0"/>
                <a:cs typeface="Open Sans" pitchFamily="2" charset="0"/>
                <a:sym typeface="Open Sans"/>
              </a:rPr>
              <a:t>Colectivo</a:t>
            </a:r>
            <a:r>
              <a:rPr lang="en-US" sz="2800" b="1" dirty="0">
                <a:solidFill>
                  <a:srgbClr val="F4AD3D"/>
                </a:solidFill>
                <a:latin typeface="Open Sans" pitchFamily="2" charset="0"/>
                <a:ea typeface="Open Sans" pitchFamily="2" charset="0"/>
                <a:cs typeface="Open Sans" pitchFamily="2" charset="0"/>
                <a:sym typeface="Open Sans"/>
              </a:rPr>
              <a:t> de Vida </a:t>
            </a:r>
            <a:r>
              <a:rPr lang="en-US" sz="2800" b="1" dirty="0" err="1">
                <a:solidFill>
                  <a:srgbClr val="F4AD3D"/>
                </a:solidFill>
                <a:latin typeface="Open Sans" pitchFamily="2" charset="0"/>
                <a:ea typeface="Open Sans" pitchFamily="2" charset="0"/>
                <a:cs typeface="Open Sans" pitchFamily="2" charset="0"/>
                <a:sym typeface="Open Sans"/>
              </a:rPr>
              <a:t>Protección</a:t>
            </a:r>
            <a:r>
              <a:rPr lang="en-US" sz="2800" b="1" dirty="0">
                <a:solidFill>
                  <a:srgbClr val="F4AD3D"/>
                </a:solidFill>
                <a:latin typeface="Open Sans" pitchFamily="2" charset="0"/>
                <a:ea typeface="Open Sans" pitchFamily="2" charset="0"/>
                <a:cs typeface="Open Sans" pitchFamily="2" charset="0"/>
                <a:sym typeface="Open Sans"/>
              </a:rPr>
              <a:t> </a:t>
            </a:r>
            <a:r>
              <a:rPr lang="en-US" sz="2800" b="1" dirty="0" err="1">
                <a:solidFill>
                  <a:srgbClr val="F4AD3D"/>
                </a:solidFill>
                <a:latin typeface="Open Sans" pitchFamily="2" charset="0"/>
                <a:ea typeface="Open Sans" pitchFamily="2" charset="0"/>
                <a:cs typeface="Open Sans" pitchFamily="2" charset="0"/>
                <a:sym typeface="Open Sans"/>
              </a:rPr>
              <a:t>Crediticia</a:t>
            </a:r>
            <a:endParaRPr lang="en-US" sz="2800" b="1" dirty="0">
              <a:solidFill>
                <a:srgbClr val="F4AD3D"/>
              </a:solidFill>
              <a:latin typeface="Open Sans" pitchFamily="2" charset="0"/>
              <a:ea typeface="Open Sans" pitchFamily="2" charset="0"/>
              <a:cs typeface="Open Sans" pitchFamily="2" charset="0"/>
            </a:endParaRPr>
          </a:p>
          <a:p>
            <a:pPr marL="457200" marR="0" lvl="1" indent="0" algn="l" rtl="0">
              <a:lnSpc>
                <a:spcPct val="100000"/>
              </a:lnSpc>
              <a:spcBef>
                <a:spcPts val="0"/>
              </a:spcBef>
              <a:spcAft>
                <a:spcPts val="0"/>
              </a:spcAft>
              <a:buClr>
                <a:srgbClr val="000000"/>
              </a:buClr>
              <a:buSzPts val="2000"/>
              <a:buFont typeface="Arial"/>
              <a:buNone/>
            </a:pPr>
            <a:endParaRPr sz="2800" b="1" dirty="0">
              <a:solidFill>
                <a:srgbClr val="F4AD3D"/>
              </a:solidFill>
              <a:latin typeface="Open Sans" pitchFamily="2" charset="0"/>
              <a:ea typeface="Open Sans" pitchFamily="2" charset="0"/>
              <a:cs typeface="Open Sans" pitchFamily="2" charset="0"/>
              <a:sym typeface="Arial"/>
            </a:endParaRPr>
          </a:p>
        </p:txBody>
      </p:sp>
      <p:sp>
        <p:nvSpPr>
          <p:cNvPr id="10" name="Google Shape;342;p2"/>
          <p:cNvSpPr txBox="1">
            <a:spLocks/>
          </p:cNvSpPr>
          <p:nvPr/>
        </p:nvSpPr>
        <p:spPr>
          <a:xfrm>
            <a:off x="518739" y="1598612"/>
            <a:ext cx="3634509" cy="4348162"/>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spcBef>
                <a:spcPts val="440"/>
              </a:spcBef>
              <a:buClr>
                <a:schemeClr val="dk1"/>
              </a:buClr>
              <a:buSzPts val="2200"/>
              <a:buFont typeface="Open Sans"/>
              <a:buNone/>
            </a:pPr>
            <a:r>
              <a:rPr lang="es-ES" sz="2200" dirty="0" smtClean="0">
                <a:solidFill>
                  <a:schemeClr val="dk1"/>
                </a:solidFill>
                <a:latin typeface="Open Sans"/>
                <a:ea typeface="Open Sans"/>
                <a:cs typeface="Open Sans"/>
                <a:sym typeface="Open Sans"/>
              </a:rPr>
              <a:t>    </a:t>
            </a:r>
            <a:r>
              <a:rPr lang="es-ES" sz="2000" dirty="0">
                <a:solidFill>
                  <a:schemeClr val="bg1"/>
                </a:solidFill>
                <a:latin typeface="Quattrocento Sans"/>
                <a:ea typeface="Quattrocento Sans"/>
                <a:cs typeface="Quattrocento Sans"/>
                <a:sym typeface="Open Sans"/>
              </a:rPr>
              <a:t>Tiene como objetivo compensar el Monto Original o el Saldo Deudor Insoluto de un préstamo, es decir, en caso que el asegurado fallezca Seguros LAFISE cancelará la deuda que tenía el asegurado con la  Institución Financiera, si queda remanente, se paga al o los beneficiarios</a:t>
            </a:r>
            <a:r>
              <a:rPr lang="es-ES" sz="2200" dirty="0" smtClean="0">
                <a:solidFill>
                  <a:schemeClr val="bg1"/>
                </a:solidFill>
                <a:latin typeface="Open Sans"/>
                <a:ea typeface="Open Sans"/>
                <a:cs typeface="Open Sans"/>
                <a:sym typeface="Open Sans"/>
              </a:rPr>
              <a:t>.</a:t>
            </a:r>
            <a:endParaRPr lang="es-ES" dirty="0">
              <a:solidFill>
                <a:schemeClr val="bg1"/>
              </a:solidFill>
            </a:endParaRPr>
          </a:p>
        </p:txBody>
      </p:sp>
      <p:pic>
        <p:nvPicPr>
          <p:cNvPr id="14" name="Google Shape;346;p2"/>
          <p:cNvPicPr preferRelativeResize="0"/>
          <p:nvPr/>
        </p:nvPicPr>
        <p:blipFill rotWithShape="1">
          <a:blip r:embed="rId4">
            <a:alphaModFix/>
            <a:lum bright="70000" contrast="-70000"/>
          </a:blip>
          <a:srcRect/>
          <a:stretch/>
        </p:blipFill>
        <p:spPr>
          <a:xfrm>
            <a:off x="6399026" y="5094545"/>
            <a:ext cx="1187450" cy="1187450"/>
          </a:xfrm>
          <a:prstGeom prst="rect">
            <a:avLst/>
          </a:prstGeom>
          <a:noFill/>
          <a:ln>
            <a:noFill/>
          </a:ln>
        </p:spPr>
      </p:pic>
      <p:pic>
        <p:nvPicPr>
          <p:cNvPr id="15" name="Google Shape;347;p2" descr="Handshake and shield line icon. International agreement concept with check mark. World partnership linear symbol. Vector isolated on white."/>
          <p:cNvPicPr preferRelativeResize="0"/>
          <p:nvPr/>
        </p:nvPicPr>
        <p:blipFill rotWithShape="1">
          <a:blip r:embed="rId5">
            <a:alphaModFix/>
          </a:blip>
          <a:srcRect/>
          <a:stretch/>
        </p:blipFill>
        <p:spPr>
          <a:xfrm>
            <a:off x="8561394" y="3180820"/>
            <a:ext cx="1409700" cy="1409700"/>
          </a:xfrm>
          <a:prstGeom prst="rect">
            <a:avLst/>
          </a:prstGeom>
          <a:noFill/>
          <a:ln>
            <a:noFill/>
          </a:ln>
        </p:spPr>
      </p:pic>
      <p:pic>
        <p:nvPicPr>
          <p:cNvPr id="16" name="Google Shape;348;p2" descr="https://s3.invisionapp-cdn.com/storage.invisionapp.com/boards/files/197864244.png?x-amz-meta-iv=1&amp;x-amz-meta-ck=49c8a2a733af0a3caf7d49fd86a3d711&amp;AWSAccessKeyId=AKIAWCDCF6QSLTS7LRWT&amp;Expires=1667260800&amp;Signature=%2Fw4WnKaIN8NPzx3YVWZDjCS3p2Q%3D"/>
          <p:cNvPicPr preferRelativeResize="0"/>
          <p:nvPr/>
        </p:nvPicPr>
        <p:blipFill rotWithShape="1">
          <a:blip r:embed="rId6">
            <a:alphaModFix/>
          </a:blip>
          <a:srcRect/>
          <a:stretch/>
        </p:blipFill>
        <p:spPr>
          <a:xfrm>
            <a:off x="6355725" y="1536260"/>
            <a:ext cx="1187450" cy="1187450"/>
          </a:xfrm>
          <a:prstGeom prst="rect">
            <a:avLst/>
          </a:prstGeom>
          <a:noFill/>
          <a:ln>
            <a:noFill/>
          </a:ln>
        </p:spPr>
      </p:pic>
      <p:pic>
        <p:nvPicPr>
          <p:cNvPr id="17" name="Google Shape;349;p2"/>
          <p:cNvPicPr preferRelativeResize="0"/>
          <p:nvPr/>
        </p:nvPicPr>
        <p:blipFill rotWithShape="1">
          <a:blip r:embed="rId7">
            <a:alphaModFix/>
          </a:blip>
          <a:srcRect/>
          <a:stretch/>
        </p:blipFill>
        <p:spPr>
          <a:xfrm rot="-2280000">
            <a:off x="8185944" y="2057613"/>
            <a:ext cx="474662" cy="990600"/>
          </a:xfrm>
          <a:prstGeom prst="rect">
            <a:avLst/>
          </a:prstGeom>
          <a:noFill/>
          <a:ln>
            <a:noFill/>
          </a:ln>
        </p:spPr>
      </p:pic>
      <p:pic>
        <p:nvPicPr>
          <p:cNvPr id="18" name="Google Shape;350;p2"/>
          <p:cNvPicPr preferRelativeResize="0"/>
          <p:nvPr/>
        </p:nvPicPr>
        <p:blipFill rotWithShape="1">
          <a:blip r:embed="rId8">
            <a:alphaModFix/>
          </a:blip>
          <a:srcRect/>
          <a:stretch/>
        </p:blipFill>
        <p:spPr>
          <a:xfrm rot="2280000" flipH="1">
            <a:off x="8259606" y="4801861"/>
            <a:ext cx="584200" cy="1079500"/>
          </a:xfrm>
          <a:prstGeom prst="rect">
            <a:avLst/>
          </a:prstGeom>
          <a:noFill/>
          <a:ln>
            <a:noFill/>
          </a:ln>
        </p:spPr>
      </p:pic>
    </p:spTree>
    <p:extLst>
      <p:ext uri="{BB962C8B-B14F-4D97-AF65-F5344CB8AC3E}">
        <p14:creationId xmlns:p14="http://schemas.microsoft.com/office/powerpoint/2010/main" val="2617594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4399"/>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471054" y="84622"/>
            <a:ext cx="8097434" cy="523180"/>
          </a:xfrm>
          <a:prstGeom prst="rect">
            <a:avLst/>
          </a:prstGeom>
          <a:noFill/>
          <a:ln>
            <a:noFill/>
          </a:ln>
        </p:spPr>
        <p:txBody>
          <a:bodyPr spcFirstLastPara="1" wrap="square" lIns="91425" tIns="45700" rIns="91425" bIns="45700" anchor="t" anchorCtr="0">
            <a:spAutoFit/>
          </a:bodyPr>
          <a:lstStyle/>
          <a:p>
            <a:pPr marL="457200" marR="0" lvl="1" indent="0" algn="l" rtl="0">
              <a:lnSpc>
                <a:spcPct val="100000"/>
              </a:lnSpc>
              <a:spcBef>
                <a:spcPts val="0"/>
              </a:spcBef>
              <a:spcAft>
                <a:spcPts val="0"/>
              </a:spcAft>
              <a:buClr>
                <a:srgbClr val="000000"/>
              </a:buClr>
              <a:buSzPts val="2000"/>
              <a:buFont typeface="Arial"/>
              <a:buNone/>
            </a:pPr>
            <a:r>
              <a:rPr lang="es-NI" sz="2800" b="1" dirty="0" smtClean="0">
                <a:solidFill>
                  <a:srgbClr val="F4AD3D"/>
                </a:solidFill>
                <a:latin typeface="Open Sans" pitchFamily="2" charset="0"/>
                <a:ea typeface="Open Sans" pitchFamily="2" charset="0"/>
                <a:cs typeface="Open Sans" pitchFamily="2" charset="0"/>
                <a:sym typeface="Quattrocento Sans"/>
              </a:rPr>
              <a:t>Generalidades</a:t>
            </a:r>
            <a:endParaRPr sz="2800" b="1" dirty="0">
              <a:solidFill>
                <a:srgbClr val="F4AD3D"/>
              </a:solidFill>
              <a:latin typeface="Open Sans" pitchFamily="2" charset="0"/>
              <a:ea typeface="Open Sans" pitchFamily="2" charset="0"/>
              <a:cs typeface="Open Sans" pitchFamily="2" charset="0"/>
              <a:sym typeface="Arial"/>
            </a:endParaRPr>
          </a:p>
        </p:txBody>
      </p:sp>
      <p:sp>
        <p:nvSpPr>
          <p:cNvPr id="10" name="Google Shape;357;p3"/>
          <p:cNvSpPr txBox="1">
            <a:spLocks/>
          </p:cNvSpPr>
          <p:nvPr/>
        </p:nvSpPr>
        <p:spPr>
          <a:xfrm>
            <a:off x="2345763" y="4752305"/>
            <a:ext cx="3185191" cy="995362"/>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buClr>
                <a:schemeClr val="bg1"/>
              </a:buClr>
              <a:buSzPts val="2000"/>
            </a:pPr>
            <a:r>
              <a:rPr lang="en-US" sz="2000" dirty="0" err="1">
                <a:solidFill>
                  <a:schemeClr val="bg1"/>
                </a:solidFill>
                <a:latin typeface="Quattrocento Sans"/>
                <a:ea typeface="Quattrocento Sans"/>
                <a:cs typeface="Quattrocento Sans"/>
                <a:sym typeface="Open Sans"/>
              </a:rPr>
              <a:t>Colones</a:t>
            </a:r>
            <a:r>
              <a:rPr lang="en-US" sz="2000" dirty="0">
                <a:solidFill>
                  <a:schemeClr val="bg1"/>
                </a:solidFill>
                <a:latin typeface="Quattrocento Sans"/>
                <a:ea typeface="Quattrocento Sans"/>
                <a:cs typeface="Quattrocento Sans"/>
                <a:sym typeface="Open Sans"/>
              </a:rPr>
              <a:t> (₡). </a:t>
            </a:r>
            <a:endParaRPr lang="en-US" sz="2000" dirty="0" smtClean="0">
              <a:solidFill>
                <a:schemeClr val="bg1"/>
              </a:solidFill>
              <a:latin typeface="Quattrocento Sans"/>
              <a:ea typeface="Quattrocento Sans"/>
              <a:cs typeface="Quattrocento Sans"/>
              <a:sym typeface="Open Sans"/>
            </a:endParaRPr>
          </a:p>
          <a:p>
            <a:pPr>
              <a:lnSpc>
                <a:spcPct val="100000"/>
              </a:lnSpc>
              <a:spcBef>
                <a:spcPts val="0"/>
              </a:spcBef>
              <a:buClr>
                <a:schemeClr val="bg1"/>
              </a:buClr>
              <a:buSzPts val="2000"/>
            </a:pPr>
            <a:r>
              <a:rPr lang="en-US" sz="2000" dirty="0" err="1" smtClean="0">
                <a:solidFill>
                  <a:schemeClr val="bg1"/>
                </a:solidFill>
                <a:latin typeface="Quattrocento Sans"/>
                <a:ea typeface="Quattrocento Sans"/>
                <a:cs typeface="Quattrocento Sans"/>
                <a:sym typeface="Open Sans"/>
              </a:rPr>
              <a:t>Dólares</a:t>
            </a:r>
            <a:r>
              <a:rPr lang="en-US" sz="2000" dirty="0" smtClean="0">
                <a:solidFill>
                  <a:schemeClr val="bg1"/>
                </a:solidFill>
                <a:latin typeface="Quattrocento Sans"/>
                <a:ea typeface="Quattrocento Sans"/>
                <a:cs typeface="Quattrocento Sans"/>
                <a:sym typeface="Open Sans"/>
              </a:rPr>
              <a:t> </a:t>
            </a:r>
            <a:r>
              <a:rPr lang="en-US" sz="2000" dirty="0">
                <a:solidFill>
                  <a:schemeClr val="bg1"/>
                </a:solidFill>
                <a:latin typeface="Quattrocento Sans"/>
                <a:ea typeface="Quattrocento Sans"/>
                <a:cs typeface="Quattrocento Sans"/>
                <a:sym typeface="Open Sans"/>
              </a:rPr>
              <a:t>(</a:t>
            </a:r>
            <a:r>
              <a:rPr lang="en-US" sz="2000" dirty="0" smtClean="0">
                <a:solidFill>
                  <a:schemeClr val="bg1"/>
                </a:solidFill>
                <a:latin typeface="Quattrocento Sans"/>
                <a:ea typeface="Quattrocento Sans"/>
                <a:cs typeface="Quattrocento Sans"/>
                <a:sym typeface="Open Sans"/>
              </a:rPr>
              <a:t>U$)</a:t>
            </a:r>
            <a:endParaRPr lang="en-US" sz="2000" dirty="0">
              <a:solidFill>
                <a:schemeClr val="bg1"/>
              </a:solidFill>
              <a:latin typeface="Quattrocento Sans"/>
              <a:ea typeface="Quattrocento Sans"/>
              <a:cs typeface="Quattrocento Sans"/>
            </a:endParaRPr>
          </a:p>
        </p:txBody>
      </p:sp>
      <p:sp>
        <p:nvSpPr>
          <p:cNvPr id="14" name="Google Shape;361;p3"/>
          <p:cNvSpPr txBox="1"/>
          <p:nvPr/>
        </p:nvSpPr>
        <p:spPr>
          <a:xfrm>
            <a:off x="1603031" y="1536088"/>
            <a:ext cx="2200724" cy="707846"/>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chemeClr val="bg1"/>
              </a:buClr>
              <a:buSzPts val="2000"/>
              <a:buFont typeface="Open Sans"/>
              <a:buChar char="•"/>
            </a:pPr>
            <a:r>
              <a:rPr lang="en-US" sz="2000" dirty="0">
                <a:solidFill>
                  <a:schemeClr val="bg1"/>
                </a:solidFill>
                <a:latin typeface="Quattrocento Sans"/>
                <a:ea typeface="Quattrocento Sans"/>
                <a:cs typeface="Quattrocento Sans"/>
                <a:sym typeface="Open Sans"/>
              </a:rPr>
              <a:t>Forma de Contratación</a:t>
            </a:r>
            <a:endParaRPr sz="2000" dirty="0">
              <a:solidFill>
                <a:schemeClr val="bg1"/>
              </a:solidFill>
              <a:latin typeface="Quattrocento Sans"/>
              <a:ea typeface="Quattrocento Sans"/>
              <a:cs typeface="Quattrocento Sans"/>
            </a:endParaRPr>
          </a:p>
        </p:txBody>
      </p:sp>
      <p:sp>
        <p:nvSpPr>
          <p:cNvPr id="15" name="Google Shape;362;p3"/>
          <p:cNvSpPr txBox="1"/>
          <p:nvPr/>
        </p:nvSpPr>
        <p:spPr>
          <a:xfrm>
            <a:off x="5219467" y="2254119"/>
            <a:ext cx="3851564" cy="1015622"/>
          </a:xfrm>
          <a:prstGeom prst="rect">
            <a:avLst/>
          </a:prstGeom>
          <a:noFill/>
          <a:ln>
            <a:noFill/>
          </a:ln>
        </p:spPr>
        <p:txBody>
          <a:bodyPr spcFirstLastPara="1" wrap="square" lIns="91425" tIns="45700" rIns="91425" bIns="45700" anchor="t" anchorCtr="0">
            <a:spAutoFit/>
          </a:bodyPr>
          <a:lstStyle/>
          <a:p>
            <a:pPr>
              <a:buClr>
                <a:schemeClr val="dk1"/>
              </a:buClr>
              <a:buSzPts val="2000"/>
            </a:pPr>
            <a:r>
              <a:rPr lang="en-US" sz="2000" dirty="0">
                <a:solidFill>
                  <a:schemeClr val="bg1"/>
                </a:solidFill>
                <a:latin typeface="Quattrocento Sans"/>
                <a:ea typeface="Quattrocento Sans"/>
                <a:cs typeface="Quattrocento Sans"/>
                <a:sym typeface="Open Sans"/>
              </a:rPr>
              <a:t>Contributiva</a:t>
            </a:r>
          </a:p>
          <a:p>
            <a:pPr>
              <a:buClr>
                <a:schemeClr val="dk1"/>
              </a:buClr>
              <a:buSzPts val="2000"/>
            </a:pPr>
            <a:r>
              <a:rPr lang="en-US" sz="2000" dirty="0" err="1" smtClean="0">
                <a:solidFill>
                  <a:schemeClr val="bg1"/>
                </a:solidFill>
                <a:latin typeface="Quattrocento Sans"/>
                <a:ea typeface="Quattrocento Sans"/>
                <a:cs typeface="Quattrocento Sans"/>
                <a:sym typeface="Open Sans"/>
              </a:rPr>
              <a:t>Deudor</a:t>
            </a:r>
            <a:r>
              <a:rPr lang="en-US" sz="2000" dirty="0" smtClean="0">
                <a:solidFill>
                  <a:schemeClr val="bg1"/>
                </a:solidFill>
                <a:latin typeface="Quattrocento Sans"/>
                <a:ea typeface="Quattrocento Sans"/>
                <a:cs typeface="Quattrocento Sans"/>
                <a:sym typeface="Open Sans"/>
              </a:rPr>
              <a:t> </a:t>
            </a:r>
            <a:r>
              <a:rPr lang="en-US" sz="2000" dirty="0">
                <a:solidFill>
                  <a:schemeClr val="bg1"/>
                </a:solidFill>
                <a:latin typeface="Quattrocento Sans"/>
                <a:ea typeface="Quattrocento Sans"/>
                <a:cs typeface="Quattrocento Sans"/>
                <a:sym typeface="Open Sans"/>
              </a:rPr>
              <a:t>paga parte o totalidad de prima</a:t>
            </a:r>
            <a:endParaRPr sz="2000" dirty="0">
              <a:solidFill>
                <a:schemeClr val="bg1"/>
              </a:solidFill>
              <a:latin typeface="Quattrocento Sans"/>
              <a:ea typeface="Quattrocento Sans"/>
              <a:cs typeface="Quattrocento Sans"/>
            </a:endParaRPr>
          </a:p>
        </p:txBody>
      </p:sp>
      <p:sp>
        <p:nvSpPr>
          <p:cNvPr id="16" name="Google Shape;363;p3"/>
          <p:cNvSpPr txBox="1"/>
          <p:nvPr/>
        </p:nvSpPr>
        <p:spPr>
          <a:xfrm>
            <a:off x="5219467" y="953170"/>
            <a:ext cx="3444875"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Open Sans"/>
              <a:buNone/>
            </a:pPr>
            <a:r>
              <a:rPr lang="en-US" sz="2000" dirty="0">
                <a:solidFill>
                  <a:schemeClr val="bg1"/>
                </a:solidFill>
                <a:latin typeface="Quattrocento Sans"/>
                <a:ea typeface="Quattrocento Sans"/>
                <a:cs typeface="Quattrocento Sans"/>
                <a:sym typeface="Open Sans"/>
              </a:rPr>
              <a:t>No </a:t>
            </a:r>
            <a:r>
              <a:rPr lang="en-US" sz="2000" dirty="0" smtClean="0">
                <a:solidFill>
                  <a:schemeClr val="bg1"/>
                </a:solidFill>
                <a:latin typeface="Quattrocento Sans"/>
                <a:ea typeface="Quattrocento Sans"/>
                <a:cs typeface="Quattrocento Sans"/>
                <a:sym typeface="Open Sans"/>
              </a:rPr>
              <a:t>contributiva</a:t>
            </a:r>
            <a:endParaRPr lang="en-US" sz="2000" dirty="0">
              <a:solidFill>
                <a:schemeClr val="bg1"/>
              </a:solidFill>
              <a:latin typeface="Quattrocento Sans"/>
              <a:ea typeface="Quattrocento Sans"/>
              <a:cs typeface="Quattrocento Sans"/>
              <a:sym typeface="Open Sans"/>
            </a:endParaRPr>
          </a:p>
          <a:p>
            <a:pPr marL="0" marR="0" lvl="0" indent="0" algn="l" rtl="0">
              <a:lnSpc>
                <a:spcPct val="100000"/>
              </a:lnSpc>
              <a:spcBef>
                <a:spcPts val="0"/>
              </a:spcBef>
              <a:spcAft>
                <a:spcPts val="0"/>
              </a:spcAft>
              <a:buClr>
                <a:schemeClr val="dk1"/>
              </a:buClr>
              <a:buSzPts val="2000"/>
              <a:buFont typeface="Open Sans"/>
              <a:buNone/>
            </a:pPr>
            <a:r>
              <a:rPr lang="en-US" sz="2000" dirty="0">
                <a:solidFill>
                  <a:schemeClr val="bg1"/>
                </a:solidFill>
                <a:latin typeface="Quattrocento Sans"/>
                <a:ea typeface="Quattrocento Sans"/>
                <a:cs typeface="Quattrocento Sans"/>
                <a:sym typeface="Open Sans"/>
              </a:rPr>
              <a:t>Tomador paga totalidad de prima</a:t>
            </a:r>
            <a:endParaRPr sz="2000" dirty="0">
              <a:solidFill>
                <a:schemeClr val="bg1"/>
              </a:solidFill>
              <a:latin typeface="Quattrocento Sans"/>
              <a:ea typeface="Quattrocento Sans"/>
              <a:cs typeface="Quattrocento Sans"/>
            </a:endParaRPr>
          </a:p>
        </p:txBody>
      </p:sp>
      <p:sp>
        <p:nvSpPr>
          <p:cNvPr id="17" name="Google Shape;364;p3"/>
          <p:cNvSpPr txBox="1"/>
          <p:nvPr/>
        </p:nvSpPr>
        <p:spPr>
          <a:xfrm>
            <a:off x="1907269" y="3359518"/>
            <a:ext cx="5472112" cy="1015622"/>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chemeClr val="bg1"/>
              </a:buClr>
              <a:buSzPts val="2000"/>
              <a:buFont typeface="Open Sans"/>
              <a:buChar char="•"/>
            </a:pPr>
            <a:r>
              <a:rPr lang="en-US" sz="2000" dirty="0">
                <a:solidFill>
                  <a:schemeClr val="bg1"/>
                </a:solidFill>
                <a:latin typeface="Quattrocento Sans"/>
                <a:ea typeface="Quattrocento Sans"/>
                <a:cs typeface="Quattrocento Sans"/>
                <a:sym typeface="Open Sans"/>
              </a:rPr>
              <a:t>Vigencia anual y podrá ser prorrogado anualmente. </a:t>
            </a:r>
            <a:endParaRPr sz="2000" dirty="0">
              <a:solidFill>
                <a:schemeClr val="bg1"/>
              </a:solidFill>
              <a:latin typeface="Quattrocento Sans"/>
              <a:ea typeface="Quattrocento Sans"/>
              <a:cs typeface="Quattrocento Sans"/>
            </a:endParaRPr>
          </a:p>
          <a:p>
            <a:pPr marL="0" marR="0" lvl="0" indent="0" algn="l" rtl="0">
              <a:lnSpc>
                <a:spcPct val="100000"/>
              </a:lnSpc>
              <a:spcBef>
                <a:spcPts val="0"/>
              </a:spcBef>
              <a:spcAft>
                <a:spcPts val="0"/>
              </a:spcAft>
              <a:buNone/>
            </a:pPr>
            <a:endParaRPr sz="2000" b="0" i="0" u="none" dirty="0">
              <a:solidFill>
                <a:schemeClr val="dk1"/>
              </a:solidFill>
              <a:latin typeface="Open Sans"/>
              <a:ea typeface="Open Sans"/>
              <a:cs typeface="Open Sans"/>
              <a:sym typeface="Open Sans"/>
            </a:endParaRPr>
          </a:p>
        </p:txBody>
      </p:sp>
      <p:pic>
        <p:nvPicPr>
          <p:cNvPr id="18" name="Google Shape;365;p3" descr="https://cdn-icons-png.flaticon.com/512/141/141988.png"/>
          <p:cNvPicPr preferRelativeResize="0"/>
          <p:nvPr/>
        </p:nvPicPr>
        <p:blipFill rotWithShape="1">
          <a:blip r:embed="rId4">
            <a:alphaModFix/>
            <a:duotone>
              <a:schemeClr val="accent4">
                <a:shade val="45000"/>
                <a:satMod val="135000"/>
              </a:schemeClr>
              <a:prstClr val="white"/>
            </a:duotone>
          </a:blip>
          <a:srcRect/>
          <a:stretch/>
        </p:blipFill>
        <p:spPr>
          <a:xfrm rot="-1500000">
            <a:off x="3778850" y="1210651"/>
            <a:ext cx="1203325" cy="650875"/>
          </a:xfrm>
          <a:prstGeom prst="rect">
            <a:avLst/>
          </a:prstGeom>
          <a:noFill/>
          <a:ln>
            <a:noFill/>
          </a:ln>
        </p:spPr>
      </p:pic>
      <p:pic>
        <p:nvPicPr>
          <p:cNvPr id="19" name="Google Shape;366;p3" descr="https://cdn-icons-png.flaticon.com/512/141/141988.png"/>
          <p:cNvPicPr preferRelativeResize="0"/>
          <p:nvPr/>
        </p:nvPicPr>
        <p:blipFill rotWithShape="1">
          <a:blip r:embed="rId4">
            <a:duotone>
              <a:schemeClr val="accent4">
                <a:shade val="45000"/>
                <a:satMod val="135000"/>
              </a:schemeClr>
              <a:prstClr val="white"/>
            </a:duotone>
          </a:blip>
          <a:srcRect/>
          <a:stretch/>
        </p:blipFill>
        <p:spPr>
          <a:xfrm rot="1200000">
            <a:off x="3794230" y="1747837"/>
            <a:ext cx="1193800" cy="650875"/>
          </a:xfrm>
          <a:prstGeom prst="rect">
            <a:avLst/>
          </a:prstGeom>
        </p:spPr>
      </p:pic>
      <p:pic>
        <p:nvPicPr>
          <p:cNvPr id="20" name="Google Shape;368;p3"/>
          <p:cNvPicPr preferRelativeResize="0"/>
          <p:nvPr/>
        </p:nvPicPr>
        <p:blipFill rotWithShape="1">
          <a:blip r:embed="rId5">
            <a:alphaModFix/>
            <a:biLevel thresh="25000"/>
          </a:blip>
          <a:srcRect/>
          <a:stretch/>
        </p:blipFill>
        <p:spPr>
          <a:xfrm>
            <a:off x="519217" y="3003279"/>
            <a:ext cx="1152525" cy="1152525"/>
          </a:xfrm>
          <a:prstGeom prst="rect">
            <a:avLst/>
          </a:prstGeom>
          <a:noFill/>
          <a:ln>
            <a:noFill/>
          </a:ln>
        </p:spPr>
      </p:pic>
      <p:pic>
        <p:nvPicPr>
          <p:cNvPr id="21" name="Google Shape;369;p3"/>
          <p:cNvPicPr preferRelativeResize="0"/>
          <p:nvPr/>
        </p:nvPicPr>
        <p:blipFill rotWithShape="1">
          <a:blip r:embed="rId6">
            <a:alphaModFix/>
            <a:biLevel thresh="25000"/>
          </a:blip>
          <a:srcRect/>
          <a:stretch/>
        </p:blipFill>
        <p:spPr>
          <a:xfrm>
            <a:off x="496992" y="1214437"/>
            <a:ext cx="1152525" cy="1150937"/>
          </a:xfrm>
          <a:prstGeom prst="rect">
            <a:avLst/>
          </a:prstGeom>
          <a:noFill/>
          <a:ln>
            <a:noFill/>
          </a:ln>
        </p:spPr>
      </p:pic>
      <p:pic>
        <p:nvPicPr>
          <p:cNvPr id="22" name="Google Shape;370;p3"/>
          <p:cNvPicPr preferRelativeResize="0"/>
          <p:nvPr/>
        </p:nvPicPr>
        <p:blipFill rotWithShape="1">
          <a:blip r:embed="rId7">
            <a:alphaModFix/>
            <a:biLevel thresh="25000"/>
          </a:blip>
          <a:srcRect/>
          <a:stretch/>
        </p:blipFill>
        <p:spPr>
          <a:xfrm>
            <a:off x="496992" y="4595142"/>
            <a:ext cx="1152525" cy="1152525"/>
          </a:xfrm>
          <a:prstGeom prst="rect">
            <a:avLst/>
          </a:prstGeom>
          <a:noFill/>
          <a:ln>
            <a:noFill/>
          </a:ln>
        </p:spPr>
      </p:pic>
    </p:spTree>
    <p:extLst>
      <p:ext uri="{BB962C8B-B14F-4D97-AF65-F5344CB8AC3E}">
        <p14:creationId xmlns:p14="http://schemas.microsoft.com/office/powerpoint/2010/main" val="714527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0"/>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31" name="Google Shape;244;p7"/>
          <p:cNvSpPr txBox="1"/>
          <p:nvPr/>
        </p:nvSpPr>
        <p:spPr>
          <a:xfrm>
            <a:off x="-471055" y="84622"/>
            <a:ext cx="9449591" cy="523180"/>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s-ES" sz="2800" b="1" dirty="0">
                <a:solidFill>
                  <a:srgbClr val="F4AD3D"/>
                </a:solidFill>
                <a:latin typeface="Open Sans" pitchFamily="2" charset="0"/>
                <a:ea typeface="Open Sans" pitchFamily="2" charset="0"/>
                <a:cs typeface="Open Sans" pitchFamily="2" charset="0"/>
                <a:sym typeface="Open Sans"/>
              </a:rPr>
              <a:t>Coberturas y Edades de Admisión</a:t>
            </a:r>
            <a:endParaRPr lang="es-ES" sz="2800" b="1" dirty="0">
              <a:solidFill>
                <a:srgbClr val="F4AD3D"/>
              </a:solidFill>
              <a:latin typeface="Open Sans" pitchFamily="2" charset="0"/>
              <a:ea typeface="Open Sans" pitchFamily="2" charset="0"/>
              <a:cs typeface="Open Sans" pitchFamily="2" charset="0"/>
            </a:endParaRPr>
          </a:p>
        </p:txBody>
      </p:sp>
      <p:sp>
        <p:nvSpPr>
          <p:cNvPr id="2" name="TextBox 1"/>
          <p:cNvSpPr txBox="1"/>
          <p:nvPr/>
        </p:nvSpPr>
        <p:spPr>
          <a:xfrm>
            <a:off x="975359" y="2103948"/>
            <a:ext cx="5904412" cy="4021614"/>
          </a:xfrm>
          <a:prstGeom prst="rect">
            <a:avLst/>
          </a:prstGeom>
          <a:noFill/>
        </p:spPr>
        <p:txBody>
          <a:bodyPr wrap="square" rtlCol="0">
            <a:spAutoFit/>
          </a:bodyPr>
          <a:lstStyle/>
          <a:p>
            <a:pPr algn="ctr">
              <a:lnSpc>
                <a:spcPct val="90000"/>
              </a:lnSpc>
              <a:spcBef>
                <a:spcPts val="1000"/>
              </a:spcBef>
            </a:pPr>
            <a:r>
              <a:rPr lang="es-NI" altLang="en-US" sz="2000" dirty="0">
                <a:solidFill>
                  <a:schemeClr val="bg1"/>
                </a:solidFill>
                <a:latin typeface="Open Sans" panose="020B0604020202020204" charset="0"/>
                <a:ea typeface="Open Sans" panose="020B0604020202020204" charset="0"/>
                <a:cs typeface="Open Sans" panose="020B0604020202020204" charset="0"/>
              </a:rPr>
              <a:t>MUERTE POR CUALQUIER </a:t>
            </a:r>
            <a:r>
              <a:rPr lang="es-NI" altLang="en-US" sz="2000" dirty="0" smtClean="0">
                <a:solidFill>
                  <a:schemeClr val="bg1"/>
                </a:solidFill>
                <a:latin typeface="Open Sans" panose="020B0604020202020204" charset="0"/>
                <a:ea typeface="Open Sans" panose="020B0604020202020204" charset="0"/>
                <a:cs typeface="Open Sans" panose="020B0604020202020204" charset="0"/>
              </a:rPr>
              <a:t>CAUSA</a:t>
            </a:r>
          </a:p>
          <a:p>
            <a:pPr algn="ctr">
              <a:lnSpc>
                <a:spcPct val="90000"/>
              </a:lnSpc>
              <a:spcBef>
                <a:spcPts val="1000"/>
              </a:spcBef>
            </a:pPr>
            <a:endParaRPr lang="es-NI" altLang="en-US" sz="2000" dirty="0">
              <a:solidFill>
                <a:schemeClr val="bg1"/>
              </a:solidFill>
              <a:latin typeface="Open Sans" panose="020B0604020202020204" charset="0"/>
              <a:ea typeface="Open Sans" panose="020B0604020202020204" charset="0"/>
              <a:cs typeface="Open Sans" panose="020B0604020202020204" charset="0"/>
            </a:endParaRPr>
          </a:p>
          <a:p>
            <a:pPr algn="ctr"/>
            <a:r>
              <a:rPr lang="en-US" sz="2000" dirty="0">
                <a:solidFill>
                  <a:schemeClr val="bg1"/>
                </a:solidFill>
                <a:latin typeface="Open Sans" panose="020B0604020202020204" charset="0"/>
                <a:ea typeface="Open Sans" panose="020B0604020202020204" charset="0"/>
                <a:cs typeface="Open Sans" panose="020B0604020202020204" charset="0"/>
              </a:rPr>
              <a:t>DESEMPLEO INVOLUNTARIO - TRABAJADOR DEPENDIENTE (COBERTURA OPCIONAL</a:t>
            </a:r>
            <a:r>
              <a:rPr lang="en-US" sz="2000" dirty="0" smtClean="0">
                <a:solidFill>
                  <a:schemeClr val="bg1"/>
                </a:solidFill>
                <a:latin typeface="Open Sans" panose="020B0604020202020204" charset="0"/>
                <a:ea typeface="Open Sans" panose="020B0604020202020204" charset="0"/>
                <a:cs typeface="Open Sans" panose="020B0604020202020204" charset="0"/>
              </a:rPr>
              <a:t>)</a:t>
            </a:r>
          </a:p>
          <a:p>
            <a:pPr algn="ctr"/>
            <a:endParaRPr lang="en-US" sz="2000" dirty="0">
              <a:solidFill>
                <a:schemeClr val="bg1"/>
              </a:solidFill>
              <a:latin typeface="Open Sans" panose="020B0604020202020204" charset="0"/>
              <a:ea typeface="Open Sans" panose="020B0604020202020204" charset="0"/>
              <a:cs typeface="Open Sans" panose="020B0604020202020204" charset="0"/>
            </a:endParaRPr>
          </a:p>
          <a:p>
            <a:pPr algn="ctr">
              <a:lnSpc>
                <a:spcPct val="90000"/>
              </a:lnSpc>
              <a:spcBef>
                <a:spcPts val="1000"/>
              </a:spcBef>
            </a:pPr>
            <a:r>
              <a:rPr lang="es-419" altLang="en-US" sz="2000" dirty="0" smtClean="0">
                <a:solidFill>
                  <a:schemeClr val="bg1"/>
                </a:solidFill>
                <a:latin typeface="Open Sans" panose="020B0604020202020204" charset="0"/>
                <a:ea typeface="Open Sans" panose="020B0604020202020204" charset="0"/>
                <a:cs typeface="Open Sans" panose="020B0604020202020204" charset="0"/>
              </a:rPr>
              <a:t>INCAPACIDAD </a:t>
            </a:r>
            <a:r>
              <a:rPr lang="es-419" altLang="en-US" sz="2000" dirty="0">
                <a:solidFill>
                  <a:schemeClr val="bg1"/>
                </a:solidFill>
                <a:latin typeface="Open Sans" panose="020B0604020202020204" charset="0"/>
                <a:ea typeface="Open Sans" panose="020B0604020202020204" charset="0"/>
                <a:cs typeface="Open Sans" panose="020B0604020202020204" charset="0"/>
              </a:rPr>
              <a:t>TOTAL Y PERMANENTE (ITP)</a:t>
            </a:r>
          </a:p>
          <a:p>
            <a:pPr algn="ctr">
              <a:lnSpc>
                <a:spcPct val="90000"/>
              </a:lnSpc>
              <a:spcBef>
                <a:spcPts val="1000"/>
              </a:spcBef>
            </a:pPr>
            <a:endParaRPr lang="es-NI" altLang="en-US" sz="2000" dirty="0" smtClean="0">
              <a:solidFill>
                <a:schemeClr val="bg1"/>
              </a:solidFill>
              <a:latin typeface="Open Sans" panose="020B0604020202020204" charset="0"/>
              <a:ea typeface="Open Sans" panose="020B0604020202020204" charset="0"/>
              <a:cs typeface="Open Sans" panose="020B0604020202020204" charset="0"/>
            </a:endParaRPr>
          </a:p>
          <a:p>
            <a:pPr algn="ctr">
              <a:lnSpc>
                <a:spcPct val="90000"/>
              </a:lnSpc>
              <a:spcBef>
                <a:spcPts val="1000"/>
              </a:spcBef>
            </a:pPr>
            <a:r>
              <a:rPr lang="es-NI" altLang="en-US" sz="2000" dirty="0" smtClean="0">
                <a:solidFill>
                  <a:schemeClr val="bg1"/>
                </a:solidFill>
                <a:latin typeface="Open Sans" panose="020B0604020202020204" charset="0"/>
                <a:ea typeface="Open Sans" panose="020B0604020202020204" charset="0"/>
                <a:cs typeface="Open Sans" panose="020B0604020202020204" charset="0"/>
              </a:rPr>
              <a:t>GASTOS </a:t>
            </a:r>
            <a:r>
              <a:rPr lang="es-NI" altLang="en-US" sz="2000" dirty="0">
                <a:solidFill>
                  <a:schemeClr val="bg1"/>
                </a:solidFill>
                <a:latin typeface="Open Sans" panose="020B0604020202020204" charset="0"/>
                <a:ea typeface="Open Sans" panose="020B0604020202020204" charset="0"/>
                <a:cs typeface="Open Sans" panose="020B0604020202020204" charset="0"/>
              </a:rPr>
              <a:t>FUNERARIOS</a:t>
            </a:r>
          </a:p>
          <a:p>
            <a:endParaRPr lang="es-NI" altLang="en-US" dirty="0">
              <a:solidFill>
                <a:srgbClr val="000000"/>
              </a:solidFill>
              <a:latin typeface="Open Sans" panose="020B0604020202020204" charset="0"/>
              <a:ea typeface="Open Sans" panose="020B0604020202020204" charset="0"/>
              <a:cs typeface="Open Sans" panose="020B0604020202020204" charset="0"/>
            </a:endParaRPr>
          </a:p>
          <a:p>
            <a:endParaRPr lang="es-NI" altLang="en-US" dirty="0">
              <a:solidFill>
                <a:srgbClr val="000000"/>
              </a:solidFill>
              <a:latin typeface="Open Sans" panose="020B0604020202020204" charset="0"/>
              <a:ea typeface="Open Sans" panose="020B0604020202020204" charset="0"/>
              <a:cs typeface="Open Sans" panose="020B0604020202020204" charset="0"/>
            </a:endParaRPr>
          </a:p>
          <a:p>
            <a:endParaRPr lang="es-NI" altLang="en-US" dirty="0">
              <a:solidFill>
                <a:srgbClr val="000000"/>
              </a:solidFill>
              <a:latin typeface="Open Sans" panose="020B0604020202020204" charset="0"/>
              <a:ea typeface="Open Sans" panose="020B0604020202020204" charset="0"/>
              <a:cs typeface="Open Sans" panose="020B0604020202020204" charset="0"/>
            </a:endParaRPr>
          </a:p>
          <a:p>
            <a:endParaRPr lang="en-US" dirty="0"/>
          </a:p>
        </p:txBody>
      </p:sp>
      <p:sp>
        <p:nvSpPr>
          <p:cNvPr id="3" name="TextBox 2"/>
          <p:cNvSpPr txBox="1"/>
          <p:nvPr/>
        </p:nvSpPr>
        <p:spPr>
          <a:xfrm>
            <a:off x="2838994" y="1309558"/>
            <a:ext cx="2177143" cy="646331"/>
          </a:xfrm>
          <a:prstGeom prst="rect">
            <a:avLst/>
          </a:prstGeom>
          <a:noFill/>
        </p:spPr>
        <p:txBody>
          <a:bodyPr wrap="square" rtlCol="0">
            <a:spAutoFit/>
          </a:bodyPr>
          <a:lstStyle/>
          <a:p>
            <a:r>
              <a:rPr lang="en-US" b="1" dirty="0">
                <a:solidFill>
                  <a:srgbClr val="F4AD3D"/>
                </a:solidFill>
                <a:latin typeface="Open Sans" pitchFamily="2" charset="0"/>
                <a:ea typeface="Open Sans" pitchFamily="2" charset="0"/>
                <a:cs typeface="Open Sans" pitchFamily="2" charset="0"/>
                <a:sym typeface="Open Sans"/>
              </a:rPr>
              <a:t>Coberturas</a:t>
            </a:r>
            <a:endParaRPr lang="en-US" b="1" dirty="0">
              <a:solidFill>
                <a:srgbClr val="F4AD3D"/>
              </a:solidFill>
              <a:latin typeface="Open Sans" pitchFamily="2" charset="0"/>
              <a:ea typeface="Open Sans" pitchFamily="2" charset="0"/>
              <a:cs typeface="Open Sans" pitchFamily="2" charset="0"/>
              <a:sym typeface="Arial"/>
            </a:endParaRPr>
          </a:p>
          <a:p>
            <a:endParaRPr lang="en-US" dirty="0"/>
          </a:p>
        </p:txBody>
      </p:sp>
      <p:sp>
        <p:nvSpPr>
          <p:cNvPr id="32" name="TextBox 31"/>
          <p:cNvSpPr txBox="1"/>
          <p:nvPr/>
        </p:nvSpPr>
        <p:spPr>
          <a:xfrm>
            <a:off x="7628707" y="1287094"/>
            <a:ext cx="3614059" cy="923330"/>
          </a:xfrm>
          <a:prstGeom prst="rect">
            <a:avLst/>
          </a:prstGeom>
          <a:noFill/>
        </p:spPr>
        <p:txBody>
          <a:bodyPr wrap="square" rtlCol="0">
            <a:spAutoFit/>
          </a:bodyPr>
          <a:lstStyle/>
          <a:p>
            <a:r>
              <a:rPr lang="es-NI" b="1" dirty="0" smtClean="0">
                <a:solidFill>
                  <a:srgbClr val="F4AD3D"/>
                </a:solidFill>
                <a:latin typeface="Open Sans" pitchFamily="2" charset="0"/>
                <a:ea typeface="Open Sans" pitchFamily="2" charset="0"/>
                <a:cs typeface="Open Sans" pitchFamily="2" charset="0"/>
              </a:rPr>
              <a:t>Edades admisión </a:t>
            </a:r>
            <a:r>
              <a:rPr lang="es-NI" b="1" dirty="0">
                <a:solidFill>
                  <a:srgbClr val="F4AD3D"/>
                </a:solidFill>
                <a:latin typeface="Open Sans" pitchFamily="2" charset="0"/>
                <a:ea typeface="Open Sans" pitchFamily="2" charset="0"/>
                <a:cs typeface="Open Sans" pitchFamily="2" charset="0"/>
              </a:rPr>
              <a:t>y </a:t>
            </a:r>
            <a:r>
              <a:rPr lang="es-NI" b="1" dirty="0" smtClean="0">
                <a:solidFill>
                  <a:srgbClr val="F4AD3D"/>
                </a:solidFill>
                <a:latin typeface="Open Sans" pitchFamily="2" charset="0"/>
                <a:ea typeface="Open Sans" pitchFamily="2" charset="0"/>
                <a:cs typeface="Open Sans" pitchFamily="2" charset="0"/>
              </a:rPr>
              <a:t>cancelación</a:t>
            </a:r>
            <a:endParaRPr lang="en-US" b="1" dirty="0">
              <a:solidFill>
                <a:srgbClr val="F4AD3D"/>
              </a:solidFill>
              <a:latin typeface="Open Sans" pitchFamily="2" charset="0"/>
              <a:ea typeface="Open Sans" pitchFamily="2" charset="0"/>
              <a:cs typeface="Open Sans" pitchFamily="2" charset="0"/>
            </a:endParaRPr>
          </a:p>
          <a:p>
            <a:endParaRPr lang="en-US" b="1" dirty="0">
              <a:solidFill>
                <a:srgbClr val="F4AD3D"/>
              </a:solidFill>
              <a:latin typeface="Open Sans" pitchFamily="2" charset="0"/>
              <a:ea typeface="Open Sans" pitchFamily="2" charset="0"/>
              <a:cs typeface="Open Sans" pitchFamily="2" charset="0"/>
              <a:sym typeface="Arial"/>
            </a:endParaRPr>
          </a:p>
          <a:p>
            <a:endParaRPr lang="en-US" dirty="0"/>
          </a:p>
        </p:txBody>
      </p:sp>
      <p:sp>
        <p:nvSpPr>
          <p:cNvPr id="34" name="TextBox 33"/>
          <p:cNvSpPr txBox="1"/>
          <p:nvPr/>
        </p:nvSpPr>
        <p:spPr>
          <a:xfrm>
            <a:off x="6156960" y="2061180"/>
            <a:ext cx="5904412" cy="4231928"/>
          </a:xfrm>
          <a:prstGeom prst="rect">
            <a:avLst/>
          </a:prstGeom>
          <a:noFill/>
        </p:spPr>
        <p:txBody>
          <a:bodyPr wrap="square" rtlCol="0">
            <a:spAutoFit/>
          </a:bodyPr>
          <a:lstStyle/>
          <a:p>
            <a:pPr lvl="0" algn="ctr">
              <a:buClr>
                <a:srgbClr val="000000"/>
              </a:buClr>
              <a:buSzPts val="1400"/>
            </a:pPr>
            <a:r>
              <a:rPr lang="en-US" sz="2000" dirty="0">
                <a:solidFill>
                  <a:schemeClr val="bg1"/>
                </a:solidFill>
                <a:latin typeface="Open Sans" panose="020B0604020202020204" charset="0"/>
                <a:ea typeface="Open Sans" panose="020B0604020202020204" charset="0"/>
                <a:cs typeface="Open Sans" panose="020B0604020202020204" charset="0"/>
                <a:sym typeface="Open Sans"/>
              </a:rPr>
              <a:t>18 </a:t>
            </a:r>
            <a:r>
              <a:rPr lang="en-US" sz="2000" dirty="0" err="1">
                <a:solidFill>
                  <a:schemeClr val="bg1"/>
                </a:solidFill>
                <a:latin typeface="Open Sans" panose="020B0604020202020204" charset="0"/>
                <a:ea typeface="Open Sans" panose="020B0604020202020204" charset="0"/>
                <a:cs typeface="Open Sans" panose="020B0604020202020204" charset="0"/>
                <a:sym typeface="Open Sans"/>
              </a:rPr>
              <a:t>años</a:t>
            </a:r>
            <a:r>
              <a:rPr lang="en-US" sz="2000" dirty="0">
                <a:solidFill>
                  <a:schemeClr val="bg1"/>
                </a:solidFill>
                <a:latin typeface="Open Sans" panose="020B0604020202020204" charset="0"/>
                <a:ea typeface="Open Sans" panose="020B0604020202020204" charset="0"/>
                <a:cs typeface="Open Sans" panose="020B0604020202020204" charset="0"/>
                <a:sym typeface="Open Sans"/>
              </a:rPr>
              <a:t> </a:t>
            </a:r>
            <a:endParaRPr lang="en-US" sz="2000" dirty="0">
              <a:solidFill>
                <a:schemeClr val="bg1"/>
              </a:solidFill>
              <a:latin typeface="Open Sans" panose="020B0604020202020204" charset="0"/>
              <a:ea typeface="Open Sans" panose="020B0604020202020204" charset="0"/>
              <a:cs typeface="Open Sans" panose="020B0604020202020204" charset="0"/>
            </a:endParaRPr>
          </a:p>
          <a:p>
            <a:pPr algn="ctr">
              <a:buClr>
                <a:schemeClr val="bg1"/>
              </a:buClr>
            </a:pPr>
            <a:endParaRPr lang="es-419" altLang="en-US" sz="2000" dirty="0" smtClean="0">
              <a:solidFill>
                <a:schemeClr val="bg1"/>
              </a:solidFill>
              <a:latin typeface="Open Sans" panose="020B0604020202020204" charset="0"/>
              <a:ea typeface="Open Sans" panose="020B0604020202020204" charset="0"/>
              <a:cs typeface="Open Sans" panose="020B0604020202020204" charset="0"/>
            </a:endParaRPr>
          </a:p>
          <a:p>
            <a:pPr algn="ctr">
              <a:buClr>
                <a:schemeClr val="bg1"/>
              </a:buClr>
            </a:pPr>
            <a:endParaRPr lang="es-419" altLang="en-US" sz="2000" dirty="0" smtClean="0">
              <a:solidFill>
                <a:schemeClr val="bg1"/>
              </a:solidFill>
              <a:latin typeface="Open Sans" panose="020B0604020202020204" charset="0"/>
              <a:ea typeface="Open Sans" panose="020B0604020202020204" charset="0"/>
              <a:cs typeface="Open Sans" panose="020B0604020202020204" charset="0"/>
            </a:endParaRPr>
          </a:p>
          <a:p>
            <a:pPr algn="ctr">
              <a:buClr>
                <a:srgbClr val="000000"/>
              </a:buClr>
              <a:buSzPts val="1400"/>
            </a:pPr>
            <a:r>
              <a:rPr lang="es-ES" sz="2000" dirty="0">
                <a:solidFill>
                  <a:schemeClr val="bg1"/>
                </a:solidFill>
                <a:latin typeface="Open Sans" panose="020B0604020202020204" charset="0"/>
                <a:ea typeface="Open Sans" panose="020B0604020202020204" charset="0"/>
                <a:cs typeface="Open Sans" panose="020B0604020202020204" charset="0"/>
                <a:sym typeface="Open Sans"/>
              </a:rPr>
              <a:t>18 años a 64/*65 años</a:t>
            </a:r>
            <a:endParaRPr lang="es-ES" sz="2000" dirty="0">
              <a:solidFill>
                <a:schemeClr val="bg1"/>
              </a:solidFill>
              <a:latin typeface="Open Sans" panose="020B0604020202020204" charset="0"/>
              <a:ea typeface="Open Sans" panose="020B0604020202020204" charset="0"/>
              <a:cs typeface="Open Sans" panose="020B0604020202020204" charset="0"/>
            </a:endParaRPr>
          </a:p>
          <a:p>
            <a:pPr algn="ctr">
              <a:lnSpc>
                <a:spcPct val="90000"/>
              </a:lnSpc>
              <a:spcBef>
                <a:spcPts val="1000"/>
              </a:spcBef>
              <a:buClr>
                <a:schemeClr val="bg1"/>
              </a:buClr>
            </a:pPr>
            <a:endParaRPr lang="es-NI" altLang="en-US" sz="2000" dirty="0" smtClean="0">
              <a:solidFill>
                <a:schemeClr val="bg1"/>
              </a:solidFill>
              <a:latin typeface="Open Sans" panose="020B0604020202020204" charset="0"/>
              <a:ea typeface="Open Sans" panose="020B0604020202020204" charset="0"/>
              <a:cs typeface="Open Sans" panose="020B0604020202020204" charset="0"/>
            </a:endParaRPr>
          </a:p>
          <a:p>
            <a:pPr algn="ctr">
              <a:lnSpc>
                <a:spcPct val="90000"/>
              </a:lnSpc>
              <a:spcBef>
                <a:spcPts val="1000"/>
              </a:spcBef>
              <a:buClr>
                <a:schemeClr val="bg1"/>
              </a:buClr>
            </a:pPr>
            <a:r>
              <a:rPr lang="es-ES" sz="2000" dirty="0">
                <a:solidFill>
                  <a:schemeClr val="bg1"/>
                </a:solidFill>
                <a:latin typeface="Open Sans" panose="020B0604020202020204" charset="0"/>
                <a:ea typeface="Open Sans" panose="020B0604020202020204" charset="0"/>
                <a:cs typeface="Open Sans" panose="020B0604020202020204" charset="0"/>
                <a:sym typeface="Open Sans"/>
              </a:rPr>
              <a:t>18 </a:t>
            </a:r>
            <a:r>
              <a:rPr lang="es-ES" sz="2000" dirty="0" smtClean="0">
                <a:solidFill>
                  <a:schemeClr val="bg1"/>
                </a:solidFill>
                <a:latin typeface="Open Sans" panose="020B0604020202020204" charset="0"/>
                <a:ea typeface="Open Sans" panose="020B0604020202020204" charset="0"/>
                <a:cs typeface="Open Sans" panose="020B0604020202020204" charset="0"/>
                <a:sym typeface="Open Sans"/>
              </a:rPr>
              <a:t>a 64 </a:t>
            </a:r>
            <a:r>
              <a:rPr lang="es-ES" sz="2000" dirty="0">
                <a:solidFill>
                  <a:schemeClr val="bg1"/>
                </a:solidFill>
                <a:latin typeface="Open Sans" panose="020B0604020202020204" charset="0"/>
                <a:ea typeface="Open Sans" panose="020B0604020202020204" charset="0"/>
                <a:cs typeface="Open Sans" panose="020B0604020202020204" charset="0"/>
                <a:sym typeface="Open Sans"/>
              </a:rPr>
              <a:t>años</a:t>
            </a:r>
            <a:endParaRPr lang="es-ES" sz="2000" dirty="0" smtClean="0">
              <a:solidFill>
                <a:schemeClr val="bg1"/>
              </a:solidFill>
              <a:latin typeface="Open Sans" panose="020B0604020202020204" charset="0"/>
              <a:ea typeface="Open Sans" panose="020B0604020202020204" charset="0"/>
              <a:cs typeface="Open Sans" panose="020B0604020202020204" charset="0"/>
              <a:sym typeface="Open Sans"/>
            </a:endParaRPr>
          </a:p>
          <a:p>
            <a:pPr algn="ctr">
              <a:lnSpc>
                <a:spcPct val="90000"/>
              </a:lnSpc>
              <a:spcBef>
                <a:spcPts val="1000"/>
              </a:spcBef>
              <a:buClr>
                <a:schemeClr val="bg1"/>
              </a:buClr>
            </a:pPr>
            <a:endParaRPr lang="es-419" altLang="en-US" sz="2000" dirty="0" smtClean="0">
              <a:solidFill>
                <a:schemeClr val="bg1"/>
              </a:solidFill>
              <a:latin typeface="Open Sans" panose="020B0604020202020204" charset="0"/>
              <a:ea typeface="Open Sans" panose="020B0604020202020204" charset="0"/>
              <a:cs typeface="Open Sans" panose="020B0604020202020204" charset="0"/>
            </a:endParaRPr>
          </a:p>
          <a:p>
            <a:pPr lvl="0" algn="ctr">
              <a:buClr>
                <a:srgbClr val="000000"/>
              </a:buClr>
              <a:buSzPts val="1400"/>
            </a:pPr>
            <a:r>
              <a:rPr lang="en-US" sz="2000" dirty="0">
                <a:solidFill>
                  <a:schemeClr val="bg1"/>
                </a:solidFill>
                <a:latin typeface="Open Sans" panose="020B0604020202020204" charset="0"/>
                <a:ea typeface="Open Sans" panose="020B0604020202020204" charset="0"/>
                <a:cs typeface="Open Sans" panose="020B0604020202020204" charset="0"/>
                <a:sym typeface="Open Sans"/>
              </a:rPr>
              <a:t>18 </a:t>
            </a:r>
            <a:r>
              <a:rPr lang="en-US" sz="2000" dirty="0" err="1">
                <a:solidFill>
                  <a:schemeClr val="bg1"/>
                </a:solidFill>
                <a:latin typeface="Open Sans" panose="020B0604020202020204" charset="0"/>
                <a:ea typeface="Open Sans" panose="020B0604020202020204" charset="0"/>
                <a:cs typeface="Open Sans" panose="020B0604020202020204" charset="0"/>
                <a:sym typeface="Open Sans"/>
              </a:rPr>
              <a:t>años</a:t>
            </a:r>
            <a:r>
              <a:rPr lang="en-US" sz="2000" dirty="0">
                <a:solidFill>
                  <a:schemeClr val="bg1"/>
                </a:solidFill>
                <a:latin typeface="Open Sans" panose="020B0604020202020204" charset="0"/>
                <a:ea typeface="Open Sans" panose="020B0604020202020204" charset="0"/>
                <a:cs typeface="Open Sans" panose="020B0604020202020204" charset="0"/>
                <a:sym typeface="Open Sans"/>
              </a:rPr>
              <a:t> </a:t>
            </a:r>
            <a:endParaRPr lang="en-US" sz="2000" dirty="0">
              <a:solidFill>
                <a:schemeClr val="bg1"/>
              </a:solidFill>
              <a:latin typeface="Open Sans" panose="020B0604020202020204" charset="0"/>
              <a:ea typeface="Open Sans" panose="020B0604020202020204" charset="0"/>
              <a:cs typeface="Open Sans" panose="020B0604020202020204" charset="0"/>
            </a:endParaRPr>
          </a:p>
          <a:p>
            <a:endParaRPr lang="es-NI" altLang="en-US" dirty="0">
              <a:solidFill>
                <a:srgbClr val="000000"/>
              </a:solidFill>
              <a:latin typeface="Open Sans" panose="020B0604020202020204" charset="0"/>
              <a:ea typeface="Open Sans" panose="020B0604020202020204" charset="0"/>
              <a:cs typeface="Open Sans" panose="020B0604020202020204" charset="0"/>
            </a:endParaRPr>
          </a:p>
          <a:p>
            <a:endParaRPr lang="es-NI" altLang="en-US" dirty="0" smtClean="0">
              <a:solidFill>
                <a:srgbClr val="000000"/>
              </a:solidFill>
              <a:latin typeface="Open Sans" panose="020B0604020202020204" charset="0"/>
              <a:ea typeface="Open Sans" panose="020B0604020202020204" charset="0"/>
              <a:cs typeface="Open Sans" panose="020B0604020202020204" charset="0"/>
            </a:endParaRPr>
          </a:p>
          <a:p>
            <a:endParaRPr lang="es-NI" altLang="en-US" dirty="0">
              <a:solidFill>
                <a:srgbClr val="000000"/>
              </a:solidFill>
              <a:latin typeface="Open Sans" panose="020B0604020202020204" charset="0"/>
              <a:ea typeface="Open Sans" panose="020B0604020202020204" charset="0"/>
              <a:cs typeface="Open Sans" panose="020B0604020202020204" charset="0"/>
            </a:endParaRPr>
          </a:p>
          <a:p>
            <a:endParaRPr lang="es-NI" altLang="en-US" dirty="0">
              <a:solidFill>
                <a:srgbClr val="000000"/>
              </a:solidFill>
              <a:latin typeface="Open Sans" panose="020B0604020202020204" charset="0"/>
              <a:ea typeface="Open Sans" panose="020B0604020202020204" charset="0"/>
              <a:cs typeface="Open Sans" panose="020B0604020202020204" charset="0"/>
            </a:endParaRPr>
          </a:p>
          <a:p>
            <a:endParaRPr lang="en-US" dirty="0"/>
          </a:p>
        </p:txBody>
      </p:sp>
    </p:spTree>
    <p:extLst>
      <p:ext uri="{BB962C8B-B14F-4D97-AF65-F5344CB8AC3E}">
        <p14:creationId xmlns:p14="http://schemas.microsoft.com/office/powerpoint/2010/main" val="2251362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471054" y="84622"/>
            <a:ext cx="8097434" cy="954067"/>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n-US" sz="2800" b="1" dirty="0" err="1" smtClean="0">
                <a:solidFill>
                  <a:srgbClr val="F4AD3D"/>
                </a:solidFill>
                <a:latin typeface="Open Sans" pitchFamily="2" charset="0"/>
                <a:ea typeface="Open Sans" pitchFamily="2" charset="0"/>
                <a:cs typeface="Open Sans" pitchFamily="2" charset="0"/>
                <a:sym typeface="Open Sans"/>
              </a:rPr>
              <a:t>Disputabilidad</a:t>
            </a:r>
            <a:endParaRPr lang="en-US" sz="2800" b="1" dirty="0">
              <a:solidFill>
                <a:srgbClr val="F4AD3D"/>
              </a:solidFill>
              <a:latin typeface="Open Sans" pitchFamily="2" charset="0"/>
              <a:ea typeface="Open Sans" pitchFamily="2" charset="0"/>
              <a:cs typeface="Open Sans" pitchFamily="2" charset="0"/>
            </a:endParaRPr>
          </a:p>
          <a:p>
            <a:pPr marL="457200" marR="0" lvl="1" indent="0" algn="l" rtl="0">
              <a:lnSpc>
                <a:spcPct val="100000"/>
              </a:lnSpc>
              <a:spcBef>
                <a:spcPts val="0"/>
              </a:spcBef>
              <a:spcAft>
                <a:spcPts val="0"/>
              </a:spcAft>
              <a:buClr>
                <a:srgbClr val="000000"/>
              </a:buClr>
              <a:buSzPts val="2000"/>
              <a:buFont typeface="Arial"/>
              <a:buNone/>
            </a:pPr>
            <a:endParaRPr sz="2800" b="1" dirty="0">
              <a:solidFill>
                <a:srgbClr val="F4AD3D"/>
              </a:solidFill>
              <a:latin typeface="Open Sans" pitchFamily="2" charset="0"/>
              <a:ea typeface="Open Sans" pitchFamily="2" charset="0"/>
              <a:cs typeface="Open Sans" pitchFamily="2" charset="0"/>
              <a:sym typeface="Arial"/>
            </a:endParaRPr>
          </a:p>
        </p:txBody>
      </p:sp>
      <p:sp>
        <p:nvSpPr>
          <p:cNvPr id="10" name="Google Shape;392;p5"/>
          <p:cNvSpPr txBox="1">
            <a:spLocks/>
          </p:cNvSpPr>
          <p:nvPr/>
        </p:nvSpPr>
        <p:spPr>
          <a:xfrm>
            <a:off x="1938337" y="2076450"/>
            <a:ext cx="6294437" cy="1355725"/>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spcBef>
                <a:spcPts val="0"/>
              </a:spcBef>
              <a:buClr>
                <a:schemeClr val="bg1"/>
              </a:buClr>
              <a:buSzPts val="2200"/>
              <a:buFont typeface="Open Sans"/>
              <a:buChar char="•"/>
            </a:pPr>
            <a:r>
              <a:rPr lang="es-ES" sz="2000" dirty="0">
                <a:solidFill>
                  <a:schemeClr val="bg1"/>
                </a:solidFill>
                <a:latin typeface="Quattrocento Sans"/>
                <a:ea typeface="Quattrocento Sans"/>
                <a:cs typeface="Quattrocento Sans"/>
                <a:sym typeface="Open Sans"/>
              </a:rPr>
              <a:t>El seguro es disputable dentro del periodo máximo de dos (2) años a partir del perfeccionamiento del contrato de </a:t>
            </a:r>
            <a:r>
              <a:rPr lang="es-ES" sz="2000" dirty="0" smtClean="0">
                <a:solidFill>
                  <a:schemeClr val="bg1"/>
                </a:solidFill>
                <a:latin typeface="Quattrocento Sans"/>
                <a:ea typeface="Quattrocento Sans"/>
                <a:cs typeface="Quattrocento Sans"/>
                <a:sym typeface="Open Sans"/>
              </a:rPr>
              <a:t>seguro.</a:t>
            </a:r>
            <a:endParaRPr lang="es-ES" sz="2000" dirty="0">
              <a:solidFill>
                <a:schemeClr val="bg1"/>
              </a:solidFill>
              <a:latin typeface="Quattrocento Sans"/>
              <a:ea typeface="Quattrocento Sans"/>
              <a:cs typeface="Quattrocento Sans"/>
            </a:endParaRPr>
          </a:p>
        </p:txBody>
      </p:sp>
      <p:pic>
        <p:nvPicPr>
          <p:cNvPr id="14" name="Google Shape;396;p5" descr="https://s3.invisionapp-cdn.com/storage.invisionapp.com/boards/files/197864254.png?x-amz-meta-iv=1&amp;x-amz-meta-ck=49c8a2a733af0a3caf7d49fd86a3d711&amp;AWSAccessKeyId=AKIAWCDCF6QSLTS7LRWT&amp;Expires=1667260800&amp;Signature=HQzX%2FszGzej3vDuXl4wRmd8Vdjk%3D"/>
          <p:cNvPicPr preferRelativeResize="0"/>
          <p:nvPr/>
        </p:nvPicPr>
        <p:blipFill rotWithShape="1">
          <a:blip r:embed="rId4">
            <a:alphaModFix/>
          </a:blip>
          <a:srcRect/>
          <a:stretch/>
        </p:blipFill>
        <p:spPr>
          <a:xfrm>
            <a:off x="885358" y="2093892"/>
            <a:ext cx="846917" cy="774592"/>
          </a:xfrm>
          <a:prstGeom prst="rect">
            <a:avLst/>
          </a:prstGeom>
          <a:noFill/>
          <a:ln>
            <a:noFill/>
          </a:ln>
        </p:spPr>
      </p:pic>
      <p:sp>
        <p:nvSpPr>
          <p:cNvPr id="15" name="Google Shape;397;p5"/>
          <p:cNvSpPr txBox="1"/>
          <p:nvPr/>
        </p:nvSpPr>
        <p:spPr>
          <a:xfrm>
            <a:off x="1938337" y="4267200"/>
            <a:ext cx="6327775" cy="1015622"/>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00000"/>
              </a:lnSpc>
              <a:spcBef>
                <a:spcPts val="0"/>
              </a:spcBef>
              <a:spcAft>
                <a:spcPts val="0"/>
              </a:spcAft>
              <a:buClr>
                <a:schemeClr val="bg1"/>
              </a:buClr>
              <a:buSzPts val="2200"/>
              <a:buFont typeface="Open Sans"/>
              <a:buChar char="•"/>
            </a:pPr>
            <a:r>
              <a:rPr lang="en-US" sz="2000" dirty="0">
                <a:solidFill>
                  <a:schemeClr val="bg1"/>
                </a:solidFill>
                <a:latin typeface="Quattrocento Sans"/>
                <a:ea typeface="Quattrocento Sans"/>
                <a:cs typeface="Quattrocento Sans"/>
                <a:sym typeface="Open Sans"/>
              </a:rPr>
              <a:t>Si después de los dos años se demuestra que hayan actuado con dolo, queda sin protección antes esta eventualidad.</a:t>
            </a:r>
            <a:endParaRPr sz="2000" dirty="0">
              <a:solidFill>
                <a:schemeClr val="bg1"/>
              </a:solidFill>
              <a:latin typeface="Quattrocento Sans"/>
              <a:ea typeface="Quattrocento Sans"/>
              <a:cs typeface="Quattrocento Sans"/>
            </a:endParaRPr>
          </a:p>
        </p:txBody>
      </p:sp>
      <p:pic>
        <p:nvPicPr>
          <p:cNvPr id="16" name="Google Shape;398;p5"/>
          <p:cNvPicPr preferRelativeResize="0"/>
          <p:nvPr/>
        </p:nvPicPr>
        <p:blipFill rotWithShape="1">
          <a:blip r:embed="rId5">
            <a:alphaModFix/>
          </a:blip>
          <a:srcRect/>
          <a:stretch/>
        </p:blipFill>
        <p:spPr>
          <a:xfrm>
            <a:off x="932447" y="4195746"/>
            <a:ext cx="838208" cy="818923"/>
          </a:xfrm>
          <a:prstGeom prst="rect">
            <a:avLst/>
          </a:prstGeom>
          <a:noFill/>
          <a:ln>
            <a:noFill/>
          </a:ln>
        </p:spPr>
      </p:pic>
    </p:spTree>
    <p:extLst>
      <p:ext uri="{BB962C8B-B14F-4D97-AF65-F5344CB8AC3E}">
        <p14:creationId xmlns:p14="http://schemas.microsoft.com/office/powerpoint/2010/main" val="293879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1"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471054" y="84622"/>
            <a:ext cx="8097434" cy="954067"/>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s-ES" sz="2800" b="1" dirty="0" smtClean="0">
                <a:solidFill>
                  <a:srgbClr val="F4AD3D"/>
                </a:solidFill>
                <a:latin typeface="Open Sans" pitchFamily="2" charset="0"/>
                <a:ea typeface="Open Sans" pitchFamily="2" charset="0"/>
                <a:cs typeface="Open Sans" pitchFamily="2" charset="0"/>
                <a:sym typeface="Open Sans"/>
              </a:rPr>
              <a:t>Obligaciones </a:t>
            </a:r>
            <a:r>
              <a:rPr lang="es-ES" sz="2800" b="1" dirty="0">
                <a:solidFill>
                  <a:srgbClr val="F4AD3D"/>
                </a:solidFill>
                <a:latin typeface="Open Sans" pitchFamily="2" charset="0"/>
                <a:ea typeface="Open Sans" pitchFamily="2" charset="0"/>
                <a:cs typeface="Open Sans" pitchFamily="2" charset="0"/>
                <a:sym typeface="Open Sans"/>
              </a:rPr>
              <a:t>del Asegurado y Beneficiarios</a:t>
            </a:r>
            <a:endParaRPr lang="es-ES" sz="2800" b="1" dirty="0">
              <a:solidFill>
                <a:srgbClr val="F4AD3D"/>
              </a:solidFill>
              <a:latin typeface="Open Sans" pitchFamily="2" charset="0"/>
              <a:ea typeface="Open Sans" pitchFamily="2" charset="0"/>
              <a:cs typeface="Open Sans" pitchFamily="2" charset="0"/>
            </a:endParaRPr>
          </a:p>
          <a:p>
            <a:pPr marL="457200" marR="0" lvl="1" indent="0" algn="l" rtl="0">
              <a:lnSpc>
                <a:spcPct val="100000"/>
              </a:lnSpc>
              <a:spcBef>
                <a:spcPts val="0"/>
              </a:spcBef>
              <a:spcAft>
                <a:spcPts val="0"/>
              </a:spcAft>
              <a:buClr>
                <a:srgbClr val="000000"/>
              </a:buClr>
              <a:buSzPts val="2000"/>
              <a:buFont typeface="Arial"/>
              <a:buNone/>
            </a:pPr>
            <a:endParaRPr sz="2800" b="1" dirty="0">
              <a:solidFill>
                <a:srgbClr val="F4AD3D"/>
              </a:solidFill>
              <a:latin typeface="Open Sans" pitchFamily="2" charset="0"/>
              <a:ea typeface="Open Sans" pitchFamily="2" charset="0"/>
              <a:cs typeface="Open Sans" pitchFamily="2" charset="0"/>
              <a:sym typeface="Arial"/>
            </a:endParaRPr>
          </a:p>
        </p:txBody>
      </p:sp>
      <p:sp>
        <p:nvSpPr>
          <p:cNvPr id="10" name="Google Shape;405;p6"/>
          <p:cNvSpPr txBox="1">
            <a:spLocks/>
          </p:cNvSpPr>
          <p:nvPr/>
        </p:nvSpPr>
        <p:spPr>
          <a:xfrm>
            <a:off x="885358" y="1220942"/>
            <a:ext cx="5290922" cy="4938737"/>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320"/>
              </a:spcBef>
              <a:buClr>
                <a:schemeClr val="dk1"/>
              </a:buClr>
              <a:buSzPts val="1600"/>
              <a:buFont typeface="Open Sans"/>
              <a:buNone/>
            </a:pPr>
            <a:r>
              <a:rPr lang="es-ES" sz="2000" b="1" dirty="0">
                <a:solidFill>
                  <a:schemeClr val="bg1"/>
                </a:solidFill>
                <a:latin typeface="Quattrocento Sans"/>
                <a:ea typeface="Quattrocento Sans"/>
                <a:cs typeface="Quattrocento Sans"/>
                <a:sym typeface="Open Sans"/>
              </a:rPr>
              <a:t>Asegurado:</a:t>
            </a:r>
            <a:endParaRPr lang="es-ES" sz="2000" b="1" dirty="0">
              <a:solidFill>
                <a:schemeClr val="bg1"/>
              </a:solidFill>
              <a:latin typeface="Quattrocento Sans"/>
              <a:ea typeface="Quattrocento Sans"/>
              <a:cs typeface="Quattrocento Sans"/>
            </a:endParaRPr>
          </a:p>
          <a:p>
            <a:pPr marL="0" indent="0">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a:lnSpc>
                <a:spcPct val="100000"/>
              </a:lnSpc>
              <a:spcBef>
                <a:spcPts val="320"/>
              </a:spcBef>
              <a:buClr>
                <a:schemeClr val="bg1"/>
              </a:buClr>
              <a:buSzPts val="1600"/>
            </a:pPr>
            <a:r>
              <a:rPr lang="es-ES" sz="2000" dirty="0">
                <a:solidFill>
                  <a:schemeClr val="bg1"/>
                </a:solidFill>
                <a:latin typeface="Quattrocento Sans"/>
                <a:ea typeface="Quattrocento Sans"/>
                <a:cs typeface="Quattrocento Sans"/>
                <a:sym typeface="Open Sans"/>
              </a:rPr>
              <a:t>Colectivos contributivos, efectuar el aporte económico para el pago de la prima del seguro por parte del </a:t>
            </a:r>
            <a:r>
              <a:rPr lang="es-ES" sz="2000" dirty="0" smtClean="0">
                <a:solidFill>
                  <a:schemeClr val="bg1"/>
                </a:solidFill>
                <a:latin typeface="Quattrocento Sans"/>
                <a:ea typeface="Quattrocento Sans"/>
                <a:cs typeface="Quattrocento Sans"/>
                <a:sym typeface="Open Sans"/>
              </a:rPr>
              <a:t>Tomador</a:t>
            </a:r>
            <a:endParaRPr lang="es-ES" sz="2000" dirty="0">
              <a:solidFill>
                <a:schemeClr val="bg1"/>
              </a:solidFill>
              <a:latin typeface="Quattrocento Sans"/>
              <a:ea typeface="Quattrocento Sans"/>
              <a:cs typeface="Quattrocento Sans"/>
              <a:sym typeface="Open Sans"/>
            </a:endParaRPr>
          </a:p>
          <a:p>
            <a:pPr>
              <a:lnSpc>
                <a:spcPct val="100000"/>
              </a:lnSpc>
              <a:spcBef>
                <a:spcPts val="320"/>
              </a:spcBef>
              <a:buClr>
                <a:schemeClr val="bg1"/>
              </a:buClr>
              <a:buSzPts val="1600"/>
            </a:pPr>
            <a:r>
              <a:rPr lang="es-ES" sz="2000" dirty="0" smtClean="0">
                <a:solidFill>
                  <a:schemeClr val="bg1"/>
                </a:solidFill>
                <a:latin typeface="Quattrocento Sans"/>
                <a:ea typeface="Quattrocento Sans"/>
                <a:cs typeface="Quattrocento Sans"/>
                <a:sym typeface="Open Sans"/>
              </a:rPr>
              <a:t>Notificar </a:t>
            </a:r>
            <a:r>
              <a:rPr lang="es-ES" sz="2000" dirty="0">
                <a:solidFill>
                  <a:schemeClr val="bg1"/>
                </a:solidFill>
                <a:latin typeface="Quattrocento Sans"/>
                <a:ea typeface="Quattrocento Sans"/>
                <a:cs typeface="Quattrocento Sans"/>
                <a:sym typeface="Open Sans"/>
              </a:rPr>
              <a:t>al Tomador y a SEGUROS LAFISE en un plazo máximo de diez (10) hábiles, cambios que ocurra en su condición laboral. (desempleo</a:t>
            </a:r>
            <a:r>
              <a:rPr lang="es-ES" sz="2000" dirty="0" smtClean="0">
                <a:solidFill>
                  <a:schemeClr val="bg1"/>
                </a:solidFill>
                <a:latin typeface="Quattrocento Sans"/>
                <a:ea typeface="Quattrocento Sans"/>
                <a:cs typeface="Quattrocento Sans"/>
                <a:sym typeface="Open Sans"/>
              </a:rPr>
              <a:t>).</a:t>
            </a:r>
            <a:endParaRPr lang="es-ES" sz="2000" dirty="0">
              <a:solidFill>
                <a:schemeClr val="bg1"/>
              </a:solidFill>
              <a:latin typeface="Quattrocento Sans"/>
              <a:ea typeface="Quattrocento Sans"/>
              <a:cs typeface="Quattrocento Sans"/>
              <a:sym typeface="Open Sans"/>
            </a:endParaRPr>
          </a:p>
          <a:p>
            <a:pPr>
              <a:lnSpc>
                <a:spcPct val="100000"/>
              </a:lnSpc>
              <a:spcBef>
                <a:spcPts val="320"/>
              </a:spcBef>
              <a:buClr>
                <a:schemeClr val="bg1"/>
              </a:buClr>
              <a:buSzPts val="1600"/>
            </a:pPr>
            <a:r>
              <a:rPr lang="es-ES" sz="2000" dirty="0" smtClean="0">
                <a:solidFill>
                  <a:schemeClr val="bg1"/>
                </a:solidFill>
                <a:latin typeface="Quattrocento Sans"/>
                <a:ea typeface="Quattrocento Sans"/>
                <a:cs typeface="Quattrocento Sans"/>
                <a:sym typeface="Open Sans"/>
              </a:rPr>
              <a:t>Notificar </a:t>
            </a:r>
            <a:r>
              <a:rPr lang="es-ES" sz="2000" dirty="0">
                <a:solidFill>
                  <a:schemeClr val="bg1"/>
                </a:solidFill>
                <a:latin typeface="Quattrocento Sans"/>
                <a:ea typeface="Quattrocento Sans"/>
                <a:cs typeface="Quattrocento Sans"/>
                <a:sym typeface="Open Sans"/>
              </a:rPr>
              <a:t>de forma inmediata al Tomador y a SEGUROS LAFISE, la obtención de un empleo de cualquier tipo o reintegración a sus labores. (desempleo)</a:t>
            </a:r>
            <a:endParaRPr lang="es-ES" sz="2000" dirty="0">
              <a:solidFill>
                <a:schemeClr val="bg1"/>
              </a:solidFill>
              <a:latin typeface="Quattrocento Sans"/>
              <a:ea typeface="Quattrocento Sans"/>
              <a:cs typeface="Quattrocento Sans"/>
            </a:endParaRPr>
          </a:p>
        </p:txBody>
      </p:sp>
      <p:sp>
        <p:nvSpPr>
          <p:cNvPr id="14" name="Google Shape;409;p6"/>
          <p:cNvSpPr txBox="1"/>
          <p:nvPr/>
        </p:nvSpPr>
        <p:spPr>
          <a:xfrm>
            <a:off x="7248569" y="1213402"/>
            <a:ext cx="4184650" cy="3776662"/>
          </a:xfrm>
          <a:prstGeom prst="rect">
            <a:avLst/>
          </a:prstGeom>
          <a:noFill/>
          <a:ln>
            <a:noFill/>
          </a:ln>
        </p:spPr>
        <p:txBody>
          <a:bodyPr spcFirstLastPara="1" wrap="square" lIns="91425" tIns="45700" rIns="91425" bIns="45700" anchor="t" anchorCtr="0">
            <a:noAutofit/>
          </a:bodyPr>
          <a:lstStyle/>
          <a:p>
            <a:pPr marR="0" lvl="0">
              <a:spcBef>
                <a:spcPts val="320"/>
              </a:spcBef>
              <a:spcAft>
                <a:spcPts val="0"/>
              </a:spcAft>
              <a:buClr>
                <a:schemeClr val="dk1"/>
              </a:buClr>
              <a:buSzPts val="1600"/>
            </a:pPr>
            <a:r>
              <a:rPr lang="en-US" sz="2000" b="1" dirty="0">
                <a:solidFill>
                  <a:schemeClr val="bg1"/>
                </a:solidFill>
                <a:latin typeface="Quattrocento Sans"/>
                <a:ea typeface="Quattrocento Sans"/>
                <a:cs typeface="Quattrocento Sans"/>
                <a:sym typeface="Open Sans"/>
              </a:rPr>
              <a:t>Beneficiario:</a:t>
            </a:r>
            <a:endParaRPr sz="2000" b="1" dirty="0">
              <a:solidFill>
                <a:schemeClr val="bg1"/>
              </a:solidFill>
              <a:latin typeface="Quattrocento Sans"/>
              <a:ea typeface="Quattrocento Sans"/>
              <a:cs typeface="Quattrocento Sans"/>
            </a:endParaRPr>
          </a:p>
          <a:p>
            <a:pPr marL="342900" marR="0" lvl="0" indent="-342900">
              <a:spcBef>
                <a:spcPts val="320"/>
              </a:spcBef>
              <a:spcAft>
                <a:spcPts val="0"/>
              </a:spcAft>
              <a:buClr>
                <a:schemeClr val="dk1"/>
              </a:buClr>
              <a:buSzPts val="1600"/>
              <a:buFont typeface="Arial" panose="020B0604020202020204" pitchFamily="34" charset="0"/>
              <a:buChar char="•"/>
            </a:pPr>
            <a:endParaRPr sz="2000" dirty="0">
              <a:solidFill>
                <a:schemeClr val="bg1"/>
              </a:solidFill>
              <a:latin typeface="Quattrocento Sans"/>
              <a:ea typeface="Quattrocento Sans"/>
              <a:cs typeface="Quattrocento Sans"/>
              <a:sym typeface="Open Sans"/>
            </a:endParaRPr>
          </a:p>
          <a:p>
            <a:pPr marL="342900" marR="0" lvl="0" indent="-342900">
              <a:spcBef>
                <a:spcPts val="320"/>
              </a:spcBef>
              <a:spcAft>
                <a:spcPts val="0"/>
              </a:spcAft>
              <a:buClr>
                <a:schemeClr val="bg1"/>
              </a:buClr>
              <a:buSzPts val="1600"/>
              <a:buFont typeface="Arial" panose="020B0604020202020204" pitchFamily="34" charset="0"/>
              <a:buChar char="•"/>
            </a:pPr>
            <a:r>
              <a:rPr lang="en-US" sz="2000" dirty="0">
                <a:solidFill>
                  <a:schemeClr val="bg1"/>
                </a:solidFill>
                <a:latin typeface="Quattrocento Sans"/>
                <a:ea typeface="Quattrocento Sans"/>
                <a:cs typeface="Quattrocento Sans"/>
                <a:sym typeface="Open Sans"/>
              </a:rPr>
              <a:t>Presentar el reclamo por Muerte del Asegurado.</a:t>
            </a:r>
            <a:endParaRPr sz="2000" dirty="0">
              <a:solidFill>
                <a:schemeClr val="bg1"/>
              </a:solidFill>
              <a:latin typeface="Quattrocento Sans"/>
              <a:ea typeface="Quattrocento Sans"/>
              <a:cs typeface="Quattrocento Sans"/>
            </a:endParaRPr>
          </a:p>
          <a:p>
            <a:pPr marL="342900" marR="0" lvl="0" indent="-342900">
              <a:spcBef>
                <a:spcPts val="320"/>
              </a:spcBef>
              <a:spcAft>
                <a:spcPts val="0"/>
              </a:spcAft>
              <a:buClr>
                <a:schemeClr val="bg1"/>
              </a:buClr>
              <a:buSzPts val="1600"/>
              <a:buFont typeface="Arial" panose="020B0604020202020204" pitchFamily="34" charset="0"/>
              <a:buChar char="•"/>
            </a:pPr>
            <a:r>
              <a:rPr lang="en-US" sz="2000" dirty="0">
                <a:solidFill>
                  <a:schemeClr val="bg1"/>
                </a:solidFill>
                <a:latin typeface="Quattrocento Sans"/>
                <a:ea typeface="Quattrocento Sans"/>
                <a:cs typeface="Quattrocento Sans"/>
                <a:sym typeface="Open Sans"/>
              </a:rPr>
              <a:t>Presentar los requisitos indicados en la presente póliza.</a:t>
            </a:r>
            <a:endParaRPr sz="2000" dirty="0">
              <a:solidFill>
                <a:schemeClr val="bg1"/>
              </a:solidFill>
              <a:latin typeface="Quattrocento Sans"/>
              <a:ea typeface="Quattrocento Sans"/>
              <a:cs typeface="Quattrocento Sans"/>
            </a:endParaRPr>
          </a:p>
        </p:txBody>
      </p:sp>
    </p:spTree>
    <p:extLst>
      <p:ext uri="{BB962C8B-B14F-4D97-AF65-F5344CB8AC3E}">
        <p14:creationId xmlns:p14="http://schemas.microsoft.com/office/powerpoint/2010/main" val="2505299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0"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393192" y="0"/>
            <a:ext cx="8522208" cy="954067"/>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s-NI" sz="2800" b="1" dirty="0" smtClean="0">
                <a:solidFill>
                  <a:srgbClr val="F4AD3D"/>
                </a:solidFill>
                <a:latin typeface="Open Sans" pitchFamily="2" charset="0"/>
                <a:ea typeface="Open Sans" pitchFamily="2" charset="0"/>
                <a:cs typeface="Open Sans" pitchFamily="2" charset="0"/>
                <a:sym typeface="Open Sans Light"/>
              </a:rPr>
              <a:t>Requisitos </a:t>
            </a:r>
            <a:r>
              <a:rPr lang="es-NI" sz="2800" b="1" dirty="0">
                <a:solidFill>
                  <a:srgbClr val="F4AD3D"/>
                </a:solidFill>
                <a:latin typeface="Open Sans" pitchFamily="2" charset="0"/>
                <a:ea typeface="Open Sans" pitchFamily="2" charset="0"/>
                <a:cs typeface="Open Sans" pitchFamily="2" charset="0"/>
                <a:sym typeface="Open Sans Light"/>
              </a:rPr>
              <a:t>para cotizar/emitir seguros colectivos </a:t>
            </a:r>
          </a:p>
        </p:txBody>
      </p:sp>
      <p:sp>
        <p:nvSpPr>
          <p:cNvPr id="8" name="Rectangle 2"/>
          <p:cNvSpPr txBox="1">
            <a:spLocks noChangeArrowheads="1"/>
          </p:cNvSpPr>
          <p:nvPr/>
        </p:nvSpPr>
        <p:spPr>
          <a:xfrm>
            <a:off x="521208" y="1317725"/>
            <a:ext cx="11439144" cy="45275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Solicitud debidamente llenada y firmada únicamente por el propuesto contratante</a:t>
            </a:r>
          </a:p>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Solicitud de Ingreso colectivo de vida firmada por el asegurado</a:t>
            </a:r>
          </a:p>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Oferta firmada por el contratante (</a:t>
            </a:r>
            <a:r>
              <a:rPr lang="es-ES" sz="2000" b="1" dirty="0">
                <a:solidFill>
                  <a:schemeClr val="bg1"/>
                </a:solidFill>
                <a:effectLst>
                  <a:outerShdw blurRad="38100" dist="38100" dir="2700000" algn="tl">
                    <a:srgbClr val="000000">
                      <a:alpha val="43137"/>
                    </a:srgbClr>
                  </a:outerShdw>
                </a:effectLst>
                <a:latin typeface="Open Sans" panose="020B0604020202020204" charset="0"/>
                <a:ea typeface="Open Sans" panose="020B0604020202020204" charset="0"/>
                <a:cs typeface="Open Sans" panose="020B0604020202020204" charset="0"/>
              </a:rPr>
              <a:t>Giro del negocio, coberturas, si es contributoria o no contributoria,  Tipo de modalidad : saldo insoluto o monto original, número de asegurados</a:t>
            </a:r>
            <a:r>
              <a:rPr lang="es-ES" sz="2000" dirty="0">
                <a:solidFill>
                  <a:schemeClr val="bg1"/>
                </a:solidFill>
                <a:latin typeface="Open Sans" panose="020B0604020202020204" charset="0"/>
                <a:ea typeface="Open Sans" panose="020B0604020202020204" charset="0"/>
                <a:cs typeface="Open Sans" panose="020B0604020202020204" charset="0"/>
              </a:rPr>
              <a:t>)</a:t>
            </a:r>
          </a:p>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Excel que contenga detalle de: </a:t>
            </a:r>
            <a:endParaRPr lang="es-ES" sz="2000" dirty="0" smtClean="0">
              <a:solidFill>
                <a:schemeClr val="bg1"/>
              </a:solidFill>
              <a:latin typeface="Open Sans" panose="020B0604020202020204" charset="0"/>
              <a:ea typeface="Open Sans" panose="020B0604020202020204" charset="0"/>
              <a:cs typeface="Open Sans" panose="020B0604020202020204" charset="0"/>
            </a:endParaRPr>
          </a:p>
          <a:p>
            <a:pPr lvl="1" algn="just" fontAlgn="base">
              <a:buFont typeface="Wingdings" panose="05000000000000000000" pitchFamily="2" charset="2"/>
              <a:buChar char="ü"/>
            </a:pPr>
            <a:r>
              <a:rPr lang="es-ES" sz="1800" dirty="0" smtClean="0">
                <a:solidFill>
                  <a:schemeClr val="bg1"/>
                </a:solidFill>
                <a:latin typeface="Open Sans" panose="020B0604020202020204" charset="0"/>
                <a:ea typeface="Open Sans" panose="020B0604020202020204" charset="0"/>
                <a:cs typeface="Open Sans" panose="020B0604020202020204" charset="0"/>
              </a:rPr>
              <a:t>Nombres </a:t>
            </a:r>
            <a:r>
              <a:rPr lang="es-ES" sz="1800" dirty="0">
                <a:solidFill>
                  <a:schemeClr val="bg1"/>
                </a:solidFill>
                <a:latin typeface="Open Sans" panose="020B0604020202020204" charset="0"/>
                <a:ea typeface="Open Sans" panose="020B0604020202020204" charset="0"/>
                <a:cs typeface="Open Sans" panose="020B0604020202020204" charset="0"/>
              </a:rPr>
              <a:t>y apellidos, cargo, número de identificación, fecha de nacimiento, edad, </a:t>
            </a:r>
            <a:r>
              <a:rPr lang="es-ES" sz="1800" dirty="0" smtClean="0">
                <a:solidFill>
                  <a:schemeClr val="bg1"/>
                </a:solidFill>
                <a:latin typeface="Open Sans" panose="020B0604020202020204" charset="0"/>
                <a:ea typeface="Open Sans" panose="020B0604020202020204" charset="0"/>
                <a:cs typeface="Open Sans" panose="020B0604020202020204" charset="0"/>
              </a:rPr>
              <a:t>salarios.</a:t>
            </a:r>
          </a:p>
          <a:p>
            <a:pPr lvl="1" algn="just" fontAlgn="base">
              <a:buFont typeface="Wingdings" panose="05000000000000000000" pitchFamily="2" charset="2"/>
              <a:buChar char="ü"/>
            </a:pPr>
            <a:r>
              <a:rPr lang="es-ES" sz="1800" dirty="0">
                <a:solidFill>
                  <a:schemeClr val="bg1"/>
                </a:solidFill>
                <a:latin typeface="Open Sans" panose="020B0604020202020204" charset="0"/>
                <a:ea typeface="Open Sans" panose="020B0604020202020204" charset="0"/>
                <a:cs typeface="Open Sans" panose="020B0604020202020204" charset="0"/>
              </a:rPr>
              <a:t>D</a:t>
            </a:r>
            <a:r>
              <a:rPr lang="es-ES" sz="1800" dirty="0" smtClean="0">
                <a:solidFill>
                  <a:schemeClr val="bg1"/>
                </a:solidFill>
                <a:latin typeface="Open Sans" panose="020B0604020202020204" charset="0"/>
                <a:ea typeface="Open Sans" panose="020B0604020202020204" charset="0"/>
                <a:cs typeface="Open Sans" panose="020B0604020202020204" charset="0"/>
              </a:rPr>
              <a:t>etalle </a:t>
            </a:r>
            <a:r>
              <a:rPr lang="es-ES" sz="1800" dirty="0">
                <a:solidFill>
                  <a:schemeClr val="bg1"/>
                </a:solidFill>
                <a:latin typeface="Open Sans" panose="020B0604020202020204" charset="0"/>
                <a:ea typeface="Open Sans" panose="020B0604020202020204" charset="0"/>
                <a:cs typeface="Open Sans" panose="020B0604020202020204" charset="0"/>
              </a:rPr>
              <a:t>de préstamos o línea de crédito tales como:  </a:t>
            </a:r>
            <a:endParaRPr lang="es-ES" sz="1800" dirty="0" smtClean="0">
              <a:solidFill>
                <a:schemeClr val="bg1"/>
              </a:solidFill>
              <a:latin typeface="Open Sans" panose="020B0604020202020204" charset="0"/>
              <a:ea typeface="Open Sans" panose="020B0604020202020204" charset="0"/>
              <a:cs typeface="Open Sans" panose="020B0604020202020204" charset="0"/>
            </a:endParaRPr>
          </a:p>
          <a:p>
            <a:pPr marL="457200" lvl="1" indent="0" algn="just" fontAlgn="base">
              <a:buNone/>
            </a:pPr>
            <a:r>
              <a:rPr lang="es-ES" sz="1800" dirty="0" smtClean="0">
                <a:solidFill>
                  <a:schemeClr val="bg1"/>
                </a:solidFill>
                <a:latin typeface="Open Sans" panose="020B0604020202020204" charset="0"/>
                <a:ea typeface="Open Sans" panose="020B0604020202020204" charset="0"/>
                <a:cs typeface="Open Sans" panose="020B0604020202020204" charset="0"/>
              </a:rPr>
              <a:t>- N</a:t>
            </a:r>
            <a:r>
              <a:rPr lang="es-ES" sz="1800" dirty="0" smtClean="0">
                <a:solidFill>
                  <a:schemeClr val="bg1"/>
                </a:solidFill>
                <a:latin typeface="Open Sans" panose="020B0604020202020204" charset="0"/>
                <a:ea typeface="Open Sans" panose="020B0604020202020204" charset="0"/>
                <a:cs typeface="Open Sans" panose="020B0604020202020204" charset="0"/>
              </a:rPr>
              <a:t>úmero</a:t>
            </a:r>
            <a:r>
              <a:rPr lang="es-ES" sz="1800" dirty="0">
                <a:solidFill>
                  <a:schemeClr val="bg1"/>
                </a:solidFill>
                <a:latin typeface="Open Sans" panose="020B0604020202020204" charset="0"/>
                <a:ea typeface="Open Sans" panose="020B0604020202020204" charset="0"/>
                <a:cs typeface="Open Sans" panose="020B0604020202020204" charset="0"/>
              </a:rPr>
              <a:t>  préstamos o línea de crédito,  cuotas del crédito, frecuencia de pago, vigencia del préstamo, duración (meses), sumas aseguradas (saldo insoluto o monto original). </a:t>
            </a:r>
            <a:endParaRPr lang="es-ES" sz="1800" dirty="0" smtClean="0">
              <a:solidFill>
                <a:schemeClr val="bg1"/>
              </a:solidFill>
              <a:latin typeface="Open Sans" panose="020B0604020202020204" charset="0"/>
              <a:ea typeface="Open Sans" panose="020B0604020202020204" charset="0"/>
              <a:cs typeface="Open Sans" panose="020B0604020202020204" charset="0"/>
            </a:endParaRPr>
          </a:p>
          <a:p>
            <a:pPr marL="457200" lvl="1" indent="0" algn="just" fontAlgn="base">
              <a:buNone/>
            </a:pPr>
            <a:r>
              <a:rPr lang="es-ES" sz="1800" dirty="0" smtClean="0">
                <a:solidFill>
                  <a:schemeClr val="bg1"/>
                </a:solidFill>
                <a:latin typeface="Open Sans" panose="020B0604020202020204" charset="0"/>
                <a:ea typeface="Open Sans" panose="020B0604020202020204" charset="0"/>
                <a:cs typeface="Open Sans" panose="020B0604020202020204" charset="0"/>
              </a:rPr>
              <a:t>- En </a:t>
            </a:r>
            <a:r>
              <a:rPr lang="es-ES" sz="1800" dirty="0">
                <a:solidFill>
                  <a:schemeClr val="bg1"/>
                </a:solidFill>
                <a:latin typeface="Open Sans" panose="020B0604020202020204" charset="0"/>
                <a:ea typeface="Open Sans" panose="020B0604020202020204" charset="0"/>
                <a:cs typeface="Open Sans" panose="020B0604020202020204" charset="0"/>
              </a:rPr>
              <a:t>caso que sea sobre monto original,  designación de beneficiarios (Nombres y apellidos, identificación, parentesco y designación porcentual).</a:t>
            </a:r>
          </a:p>
          <a:p>
            <a:pPr marL="0" indent="0">
              <a:buNone/>
            </a:pPr>
            <a:endParaRPr lang="es-NI" altLang="en-US" sz="1800" dirty="0" smtClean="0"/>
          </a:p>
          <a:p>
            <a:endParaRPr lang="es-NI" altLang="en-US" sz="2000" dirty="0"/>
          </a:p>
        </p:txBody>
      </p:sp>
    </p:spTree>
    <p:extLst>
      <p:ext uri="{BB962C8B-B14F-4D97-AF65-F5344CB8AC3E}">
        <p14:creationId xmlns:p14="http://schemas.microsoft.com/office/powerpoint/2010/main" val="1630359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0" y="-1"/>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471055" y="84622"/>
            <a:ext cx="9449591" cy="1384954"/>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s-NI" sz="2800" b="1" dirty="0" smtClean="0">
                <a:solidFill>
                  <a:srgbClr val="F4AD3D"/>
                </a:solidFill>
                <a:latin typeface="Open Sans" pitchFamily="2" charset="0"/>
                <a:ea typeface="Open Sans" pitchFamily="2" charset="0"/>
                <a:cs typeface="Open Sans" pitchFamily="2" charset="0"/>
                <a:sym typeface="Open Sans Light"/>
              </a:rPr>
              <a:t>Requisitos </a:t>
            </a:r>
            <a:r>
              <a:rPr lang="es-NI" sz="2800" b="1" dirty="0">
                <a:solidFill>
                  <a:srgbClr val="F4AD3D"/>
                </a:solidFill>
                <a:latin typeface="Open Sans" pitchFamily="2" charset="0"/>
                <a:ea typeface="Open Sans" pitchFamily="2" charset="0"/>
                <a:cs typeface="Open Sans" pitchFamily="2" charset="0"/>
                <a:sym typeface="Open Sans Light"/>
              </a:rPr>
              <a:t>para cotizar/emitir seguros colectivos </a:t>
            </a:r>
          </a:p>
          <a:p>
            <a:pPr lvl="1">
              <a:buClr>
                <a:srgbClr val="000000"/>
              </a:buClr>
              <a:buSzPts val="2000"/>
            </a:pPr>
            <a:endParaRPr lang="en-US" sz="2800" b="1" dirty="0">
              <a:solidFill>
                <a:srgbClr val="F4AD3D"/>
              </a:solidFill>
              <a:latin typeface="Open Sans" pitchFamily="2" charset="0"/>
              <a:ea typeface="Open Sans" pitchFamily="2" charset="0"/>
              <a:cs typeface="Open Sans" pitchFamily="2" charset="0"/>
            </a:endParaRPr>
          </a:p>
          <a:p>
            <a:pPr marL="457200" marR="0" lvl="1" indent="0" algn="l" rtl="0">
              <a:lnSpc>
                <a:spcPct val="100000"/>
              </a:lnSpc>
              <a:spcBef>
                <a:spcPts val="0"/>
              </a:spcBef>
              <a:spcAft>
                <a:spcPts val="0"/>
              </a:spcAft>
              <a:buClr>
                <a:srgbClr val="000000"/>
              </a:buClr>
              <a:buSzPts val="2000"/>
              <a:buFont typeface="Arial"/>
              <a:buNone/>
            </a:pPr>
            <a:endParaRPr sz="2800" b="1" dirty="0">
              <a:solidFill>
                <a:srgbClr val="F4AD3D"/>
              </a:solidFill>
              <a:latin typeface="Open Sans" pitchFamily="2" charset="0"/>
              <a:ea typeface="Open Sans" pitchFamily="2" charset="0"/>
              <a:cs typeface="Open Sans" pitchFamily="2" charset="0"/>
              <a:sym typeface="Arial"/>
            </a:endParaRPr>
          </a:p>
        </p:txBody>
      </p:sp>
      <p:sp>
        <p:nvSpPr>
          <p:cNvPr id="8" name="Rectangle 2"/>
          <p:cNvSpPr txBox="1">
            <a:spLocks noChangeArrowheads="1"/>
          </p:cNvSpPr>
          <p:nvPr/>
        </p:nvSpPr>
        <p:spPr>
          <a:xfrm>
            <a:off x="556720" y="777099"/>
            <a:ext cx="11187842" cy="45275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s-ES" sz="2000" dirty="0">
                <a:solidFill>
                  <a:schemeClr val="bg1"/>
                </a:solidFill>
                <a:latin typeface="Open Sans" panose="020B0604020202020204" charset="0"/>
                <a:ea typeface="Open Sans" panose="020B0604020202020204" charset="0"/>
                <a:cs typeface="Open Sans" panose="020B0604020202020204" charset="0"/>
              </a:rPr>
              <a:t/>
            </a:r>
            <a:br>
              <a:rPr lang="es-ES" sz="2000" dirty="0">
                <a:solidFill>
                  <a:schemeClr val="bg1"/>
                </a:solidFill>
                <a:latin typeface="Open Sans" panose="020B0604020202020204" charset="0"/>
                <a:ea typeface="Open Sans" panose="020B0604020202020204" charset="0"/>
                <a:cs typeface="Open Sans" panose="020B0604020202020204" charset="0"/>
              </a:rPr>
            </a:br>
            <a:endParaRPr lang="es-ES" sz="2000" dirty="0">
              <a:solidFill>
                <a:schemeClr val="bg1"/>
              </a:solidFill>
              <a:latin typeface="Open Sans" panose="020B0604020202020204" charset="0"/>
              <a:ea typeface="Open Sans" panose="020B0604020202020204" charset="0"/>
              <a:cs typeface="Open Sans" panose="020B0604020202020204" charset="0"/>
            </a:endParaRPr>
          </a:p>
          <a:p>
            <a:pPr algn="just" fontAlgn="base"/>
            <a:r>
              <a:rPr lang="es-ES" sz="2000" dirty="0" smtClean="0">
                <a:solidFill>
                  <a:schemeClr val="bg1"/>
                </a:solidFill>
                <a:latin typeface="Open Sans" panose="020B0604020202020204" charset="0"/>
                <a:ea typeface="Open Sans" panose="020B0604020202020204" charset="0"/>
                <a:cs typeface="Open Sans" panose="020B0604020202020204" charset="0"/>
              </a:rPr>
              <a:t>Exámenes</a:t>
            </a:r>
            <a:r>
              <a:rPr lang="es-ES" sz="2000" dirty="0">
                <a:solidFill>
                  <a:schemeClr val="bg1"/>
                </a:solidFill>
                <a:latin typeface="Open Sans" panose="020B0604020202020204" charset="0"/>
                <a:ea typeface="Open Sans" panose="020B0604020202020204" charset="0"/>
                <a:cs typeface="Open Sans" panose="020B0604020202020204" charset="0"/>
              </a:rPr>
              <a:t> médicos en caso de ser </a:t>
            </a:r>
            <a:r>
              <a:rPr lang="es-ES" sz="2000" dirty="0" smtClean="0">
                <a:solidFill>
                  <a:schemeClr val="bg1"/>
                </a:solidFill>
                <a:latin typeface="Open Sans" panose="020B0604020202020204" charset="0"/>
                <a:ea typeface="Open Sans" panose="020B0604020202020204" charset="0"/>
                <a:cs typeface="Open Sans" panose="020B0604020202020204" charset="0"/>
              </a:rPr>
              <a:t>requeridos.</a:t>
            </a:r>
            <a:endParaRPr lang="es-ES" sz="2000" dirty="0">
              <a:solidFill>
                <a:schemeClr val="bg1"/>
              </a:solidFill>
              <a:latin typeface="Open Sans" panose="020B0604020202020204" charset="0"/>
              <a:ea typeface="Open Sans" panose="020B0604020202020204" charset="0"/>
              <a:cs typeface="Open Sans" panose="020B0604020202020204" charset="0"/>
            </a:endParaRPr>
          </a:p>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Si alguno de los asegurados es facultativo por: suma, ocupación, deportes o edad, se requiere aceptación y confirmación del reasegurador.</a:t>
            </a:r>
          </a:p>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Certificación literal emitida por el registro </a:t>
            </a:r>
            <a:r>
              <a:rPr lang="es-ES" sz="2000" dirty="0">
                <a:solidFill>
                  <a:schemeClr val="bg1"/>
                </a:solidFill>
                <a:latin typeface="Open Sans" panose="020B0604020202020204" charset="0"/>
                <a:ea typeface="Open Sans" panose="020B0604020202020204" charset="0"/>
                <a:cs typeface="Open Sans" panose="020B0604020202020204" charset="0"/>
              </a:rPr>
              <a:t>c</a:t>
            </a:r>
            <a:r>
              <a:rPr lang="es-ES" sz="2000" dirty="0" smtClean="0">
                <a:solidFill>
                  <a:schemeClr val="bg1"/>
                </a:solidFill>
                <a:latin typeface="Open Sans" panose="020B0604020202020204" charset="0"/>
                <a:ea typeface="Open Sans" panose="020B0604020202020204" charset="0"/>
                <a:cs typeface="Open Sans" panose="020B0604020202020204" charset="0"/>
              </a:rPr>
              <a:t>ertificación </a:t>
            </a:r>
            <a:r>
              <a:rPr lang="es-ES" sz="2000" dirty="0">
                <a:solidFill>
                  <a:schemeClr val="bg1"/>
                </a:solidFill>
                <a:latin typeface="Open Sans" panose="020B0604020202020204" charset="0"/>
                <a:ea typeface="Open Sans" panose="020B0604020202020204" charset="0"/>
                <a:cs typeface="Open Sans" panose="020B0604020202020204" charset="0"/>
              </a:rPr>
              <a:t>accionaria emitida por abogado o bien el documento del beneficiario final Respaldo de ingresos Estados financieros</a:t>
            </a:r>
          </a:p>
          <a:p>
            <a:pPr algn="just" fontAlgn="base"/>
            <a:r>
              <a:rPr lang="es-ES" sz="2000" dirty="0">
                <a:solidFill>
                  <a:schemeClr val="bg1"/>
                </a:solidFill>
                <a:latin typeface="Open Sans" panose="020B0604020202020204" charset="0"/>
                <a:ea typeface="Open Sans" panose="020B0604020202020204" charset="0"/>
                <a:cs typeface="Open Sans" panose="020B0604020202020204" charset="0"/>
              </a:rPr>
              <a:t>Declaración informada y KYC</a:t>
            </a:r>
            <a:r>
              <a:rPr lang="es-ES" sz="2000" dirty="0">
                <a:solidFill>
                  <a:schemeClr val="bg1"/>
                </a:solidFill>
                <a:latin typeface="Open Sans" panose="020B0604020202020204" charset="0"/>
                <a:ea typeface="Open Sans" panose="020B0604020202020204" charset="0"/>
                <a:cs typeface="Open Sans" panose="020B0604020202020204" charset="0"/>
              </a:rPr>
              <a:t>. </a:t>
            </a:r>
            <a:endParaRPr lang="es-ES" sz="2000" dirty="0" smtClean="0">
              <a:solidFill>
                <a:schemeClr val="bg1"/>
              </a:solidFill>
              <a:latin typeface="Open Sans" panose="020B0604020202020204" charset="0"/>
              <a:ea typeface="Open Sans" panose="020B0604020202020204" charset="0"/>
              <a:cs typeface="Open Sans" panose="020B0604020202020204" charset="0"/>
            </a:endParaRPr>
          </a:p>
          <a:p>
            <a:pPr algn="just" fontAlgn="base"/>
            <a:r>
              <a:rPr lang="es-ES" sz="2000" dirty="0" smtClean="0">
                <a:solidFill>
                  <a:schemeClr val="bg1"/>
                </a:solidFill>
                <a:latin typeface="Open Sans" panose="020B0604020202020204" charset="0"/>
                <a:ea typeface="Open Sans" panose="020B0604020202020204" charset="0"/>
                <a:cs typeface="Open Sans" panose="020B0604020202020204" charset="0"/>
              </a:rPr>
              <a:t>Siniestralidad </a:t>
            </a:r>
            <a:r>
              <a:rPr lang="es-ES" sz="2000" dirty="0">
                <a:solidFill>
                  <a:schemeClr val="bg1"/>
                </a:solidFill>
                <a:latin typeface="Open Sans" panose="020B0604020202020204" charset="0"/>
                <a:ea typeface="Open Sans" panose="020B0604020202020204" charset="0"/>
                <a:cs typeface="Open Sans" panose="020B0604020202020204" charset="0"/>
              </a:rPr>
              <a:t>del Seguro en caso de que hayan estado asegurados con otra </a:t>
            </a:r>
            <a:r>
              <a:rPr lang="es-ES" sz="2000" dirty="0" smtClean="0">
                <a:solidFill>
                  <a:schemeClr val="bg1"/>
                </a:solidFill>
                <a:latin typeface="Open Sans" panose="020B0604020202020204" charset="0"/>
                <a:ea typeface="Open Sans" panose="020B0604020202020204" charset="0"/>
                <a:cs typeface="Open Sans" panose="020B0604020202020204" charset="0"/>
              </a:rPr>
              <a:t>compañía (5 años).</a:t>
            </a:r>
            <a:endParaRPr lang="es-ES" sz="2000" dirty="0">
              <a:solidFill>
                <a:schemeClr val="bg1"/>
              </a:solidFill>
              <a:latin typeface="Open Sans" panose="020B0604020202020204" charset="0"/>
              <a:ea typeface="Open Sans" panose="020B0604020202020204" charset="0"/>
              <a:cs typeface="Open Sans" panose="020B0604020202020204" charset="0"/>
            </a:endParaRPr>
          </a:p>
          <a:p>
            <a:pPr algn="just" fontAlgn="base"/>
            <a:endParaRPr lang="es-ES" sz="2000" dirty="0">
              <a:solidFill>
                <a:schemeClr val="bg1"/>
              </a:solidFill>
              <a:latin typeface="Open Sans" panose="020B0604020202020204" charset="0"/>
              <a:ea typeface="Open Sans" panose="020B0604020202020204" charset="0"/>
              <a:cs typeface="Open Sans" panose="020B0604020202020204" charset="0"/>
            </a:endParaRPr>
          </a:p>
          <a:p>
            <a:endParaRPr lang="es-NI" altLang="en-US" sz="2000" dirty="0" smtClean="0"/>
          </a:p>
          <a:p>
            <a:endParaRPr lang="es-NI" altLang="en-US" sz="2000" dirty="0"/>
          </a:p>
        </p:txBody>
      </p:sp>
    </p:spTree>
    <p:extLst>
      <p:ext uri="{BB962C8B-B14F-4D97-AF65-F5344CB8AC3E}">
        <p14:creationId xmlns:p14="http://schemas.microsoft.com/office/powerpoint/2010/main" val="489189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
            <a:ext cx="12505510" cy="7163003"/>
          </a:xfrm>
          <a:prstGeom prst="rect">
            <a:avLst/>
          </a:prstGeom>
        </p:spPr>
      </p:pic>
      <p:sp>
        <p:nvSpPr>
          <p:cNvPr id="33" name="Rectangle 22">
            <a:extLst>
              <a:ext uri="{FF2B5EF4-FFF2-40B4-BE49-F238E27FC236}">
                <a16:creationId xmlns:a16="http://schemas.microsoft.com/office/drawing/2014/main" id="{5CC4E829-C98C-406A-899E-9DF9815FA231}"/>
              </a:ext>
            </a:extLst>
          </p:cNvPr>
          <p:cNvSpPr/>
          <p:nvPr/>
        </p:nvSpPr>
        <p:spPr>
          <a:xfrm>
            <a:off x="0" y="0"/>
            <a:ext cx="12505510" cy="7163002"/>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Google Shape;209;p33"/>
          <p:cNvSpPr txBox="1"/>
          <p:nvPr/>
        </p:nvSpPr>
        <p:spPr>
          <a:xfrm>
            <a:off x="9971094" y="6247495"/>
            <a:ext cx="1572300" cy="4077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www.lafise.com</a:t>
            </a:r>
            <a:endParaRPr kumimoji="0" sz="1200" b="0" i="0" u="none" strike="noStrike" kern="1200" cap="none" spc="0" normalizeH="0" baseline="0" noProof="0" dirty="0">
              <a:ln>
                <a:noFill/>
              </a:ln>
              <a:solidFill>
                <a:srgbClr val="000000"/>
              </a:solidFill>
              <a:effectLst/>
              <a:uLnTx/>
              <a:uFillTx/>
              <a:latin typeface="Segoe UI Light" panose="020B0502040204020203" pitchFamily="34" charset="0"/>
              <a:ea typeface="Open Sans Light"/>
              <a:cs typeface="Segoe UI Light" panose="020B0502040204020203" pitchFamily="34" charset="0"/>
              <a:sym typeface="Open Sans Light"/>
            </a:endParaRPr>
          </a:p>
        </p:txBody>
      </p:sp>
      <p:sp>
        <p:nvSpPr>
          <p:cNvPr id="36" name="Google Shape;210;p33"/>
          <p:cNvSpPr txBox="1"/>
          <p:nvPr/>
        </p:nvSpPr>
        <p:spPr>
          <a:xfrm>
            <a:off x="1109534" y="6281995"/>
            <a:ext cx="4855200" cy="338700"/>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s-419" sz="1200" b="0" i="0" u="none" strike="noStrike" kern="1200" cap="none" spc="0" normalizeH="0" baseline="0" noProof="0" dirty="0" smtClean="0">
                <a:ln>
                  <a:noFill/>
                </a:ln>
                <a:solidFill>
                  <a:srgbClr val="FFFFFF"/>
                </a:solidFill>
                <a:effectLst/>
                <a:uLnTx/>
                <a:uFillTx/>
                <a:latin typeface="Segoe UI Light" panose="020B0502040204020203" pitchFamily="34" charset="0"/>
                <a:ea typeface="Open Sans Light"/>
                <a:cs typeface="Segoe UI Light" panose="020B0502040204020203" pitchFamily="34" charset="0"/>
                <a:sym typeface="Open Sans Light"/>
              </a:rPr>
              <a:t>Seguros</a:t>
            </a:r>
            <a:r>
              <a:rPr kumimoji="0" lang="es-419" sz="1200" b="0" i="0" u="none" strike="noStrike" kern="1200" cap="none" spc="0" normalizeH="0" baseline="0" noProof="0" dirty="0" smtClean="0">
                <a:ln>
                  <a:noFill/>
                </a:ln>
                <a:solidFill>
                  <a:srgbClr val="FFFFFF"/>
                </a:solidFill>
                <a:effectLst/>
                <a:uLnTx/>
                <a:uFillTx/>
                <a:latin typeface="Segoe UI Semibold" panose="020B0702040204020203" pitchFamily="34" charset="0"/>
                <a:ea typeface="Open Sans Light"/>
                <a:cs typeface="Segoe UI Semibold" panose="020B0702040204020203" pitchFamily="34" charset="0"/>
                <a:sym typeface="Open Sans Light"/>
              </a:rPr>
              <a:t> </a:t>
            </a:r>
            <a:r>
              <a:rPr kumimoji="0" lang="es-419" sz="1200" b="0" i="0" u="none" strike="noStrike" kern="1200" cap="none" spc="0" normalizeH="0" baseline="0" noProof="0" dirty="0">
                <a:ln>
                  <a:noFill/>
                </a:ln>
                <a:solidFill>
                  <a:srgbClr val="FFFFFF"/>
                </a:solidFill>
                <a:effectLst/>
                <a:uLnTx/>
                <a:uFillTx/>
                <a:latin typeface="Segoe UI Semibold" panose="020B0702040204020203" pitchFamily="34" charset="0"/>
                <a:ea typeface="Open Sans SemiBold"/>
                <a:cs typeface="Segoe UI Semibold" panose="020B0702040204020203" pitchFamily="34" charset="0"/>
                <a:sym typeface="Open Sans SemiBold"/>
              </a:rPr>
              <a:t>LAFISE</a:t>
            </a:r>
            <a:endParaRPr kumimoji="0" sz="1200" b="0" i="0" u="none" strike="noStrike" kern="1200" cap="none" spc="0" normalizeH="0" baseline="0" noProof="0" dirty="0">
              <a:ln>
                <a:noFill/>
              </a:ln>
              <a:solidFill>
                <a:srgbClr val="000000"/>
              </a:solidFill>
              <a:effectLst/>
              <a:uLnTx/>
              <a:uFillTx/>
              <a:latin typeface="Segoe UI Semibold" panose="020B0702040204020203" pitchFamily="34" charset="0"/>
              <a:ea typeface="Open Sans SemiBold"/>
              <a:cs typeface="Segoe UI Semibold" panose="020B0702040204020203" pitchFamily="34" charset="0"/>
              <a:sym typeface="Open Sans SemiBold"/>
            </a:endParaRPr>
          </a:p>
        </p:txBody>
      </p:sp>
      <p:pic>
        <p:nvPicPr>
          <p:cNvPr id="37" name="Google Shape;211;p33"/>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885358" y="6341932"/>
            <a:ext cx="228750" cy="218826"/>
          </a:xfrm>
          <a:prstGeom prst="rect">
            <a:avLst/>
          </a:prstGeom>
          <a:noFill/>
          <a:ln>
            <a:noFill/>
          </a:ln>
        </p:spPr>
      </p:pic>
      <p:sp>
        <p:nvSpPr>
          <p:cNvPr id="7" name="Google Shape;244;p7"/>
          <p:cNvSpPr txBox="1"/>
          <p:nvPr/>
        </p:nvSpPr>
        <p:spPr>
          <a:xfrm>
            <a:off x="-471054" y="84622"/>
            <a:ext cx="8097434" cy="954067"/>
          </a:xfrm>
          <a:prstGeom prst="rect">
            <a:avLst/>
          </a:prstGeom>
          <a:noFill/>
          <a:ln>
            <a:noFill/>
          </a:ln>
        </p:spPr>
        <p:txBody>
          <a:bodyPr spcFirstLastPara="1" wrap="square" lIns="91425" tIns="45700" rIns="91425" bIns="45700" anchor="t" anchorCtr="0">
            <a:spAutoFit/>
          </a:bodyPr>
          <a:lstStyle/>
          <a:p>
            <a:pPr lvl="1">
              <a:buClr>
                <a:srgbClr val="000000"/>
              </a:buClr>
              <a:buSzPts val="2000"/>
            </a:pPr>
            <a:r>
              <a:rPr lang="en-US" sz="2800" b="1" dirty="0" err="1" smtClean="0">
                <a:solidFill>
                  <a:srgbClr val="F4AD3D"/>
                </a:solidFill>
                <a:latin typeface="Open Sans" pitchFamily="2" charset="0"/>
                <a:ea typeface="Open Sans" pitchFamily="2" charset="0"/>
                <a:cs typeface="Open Sans" pitchFamily="2" charset="0"/>
                <a:sym typeface="Open Sans"/>
              </a:rPr>
              <a:t>En</a:t>
            </a:r>
            <a:r>
              <a:rPr lang="en-US" sz="2800" b="1" dirty="0" smtClean="0">
                <a:solidFill>
                  <a:srgbClr val="F4AD3D"/>
                </a:solidFill>
                <a:latin typeface="Open Sans" pitchFamily="2" charset="0"/>
                <a:ea typeface="Open Sans" pitchFamily="2" charset="0"/>
                <a:cs typeface="Open Sans" pitchFamily="2" charset="0"/>
                <a:sym typeface="Open Sans"/>
              </a:rPr>
              <a:t> </a:t>
            </a:r>
            <a:r>
              <a:rPr lang="en-US" sz="2800" b="1" dirty="0" err="1">
                <a:solidFill>
                  <a:srgbClr val="F4AD3D"/>
                </a:solidFill>
                <a:latin typeface="Open Sans" pitchFamily="2" charset="0"/>
                <a:ea typeface="Open Sans" pitchFamily="2" charset="0"/>
                <a:cs typeface="Open Sans" pitchFamily="2" charset="0"/>
                <a:sym typeface="Open Sans"/>
              </a:rPr>
              <a:t>caso</a:t>
            </a:r>
            <a:r>
              <a:rPr lang="en-US" sz="2800" b="1" dirty="0">
                <a:solidFill>
                  <a:srgbClr val="F4AD3D"/>
                </a:solidFill>
                <a:latin typeface="Open Sans" pitchFamily="2" charset="0"/>
                <a:ea typeface="Open Sans" pitchFamily="2" charset="0"/>
                <a:cs typeface="Open Sans" pitchFamily="2" charset="0"/>
                <a:sym typeface="Open Sans"/>
              </a:rPr>
              <a:t> de </a:t>
            </a:r>
            <a:r>
              <a:rPr lang="en-US" sz="2800" b="1" dirty="0" err="1">
                <a:solidFill>
                  <a:srgbClr val="F4AD3D"/>
                </a:solidFill>
                <a:latin typeface="Open Sans" pitchFamily="2" charset="0"/>
                <a:ea typeface="Open Sans" pitchFamily="2" charset="0"/>
                <a:cs typeface="Open Sans" pitchFamily="2" charset="0"/>
                <a:sym typeface="Open Sans"/>
              </a:rPr>
              <a:t>siniestros</a:t>
            </a:r>
            <a:endParaRPr lang="en-US" sz="2800" b="1" dirty="0">
              <a:solidFill>
                <a:srgbClr val="F4AD3D"/>
              </a:solidFill>
              <a:latin typeface="Open Sans" pitchFamily="2" charset="0"/>
              <a:ea typeface="Open Sans" pitchFamily="2" charset="0"/>
              <a:cs typeface="Open Sans" pitchFamily="2" charset="0"/>
            </a:endParaRPr>
          </a:p>
          <a:p>
            <a:pPr marL="457200" marR="0" lvl="1" indent="0" algn="l" rtl="0">
              <a:lnSpc>
                <a:spcPct val="100000"/>
              </a:lnSpc>
              <a:spcBef>
                <a:spcPts val="0"/>
              </a:spcBef>
              <a:spcAft>
                <a:spcPts val="0"/>
              </a:spcAft>
              <a:buClr>
                <a:srgbClr val="000000"/>
              </a:buClr>
              <a:buSzPts val="2000"/>
              <a:buFont typeface="Arial"/>
              <a:buNone/>
            </a:pPr>
            <a:endParaRPr sz="2800" b="1" dirty="0">
              <a:solidFill>
                <a:srgbClr val="F4AD3D"/>
              </a:solidFill>
              <a:latin typeface="Open Sans" pitchFamily="2" charset="0"/>
              <a:ea typeface="Open Sans" pitchFamily="2" charset="0"/>
              <a:cs typeface="Open Sans" pitchFamily="2" charset="0"/>
              <a:sym typeface="Arial"/>
            </a:endParaRPr>
          </a:p>
        </p:txBody>
      </p:sp>
      <p:sp>
        <p:nvSpPr>
          <p:cNvPr id="10" name="Google Shape;415;p7"/>
          <p:cNvSpPr txBox="1">
            <a:spLocks/>
          </p:cNvSpPr>
          <p:nvPr/>
        </p:nvSpPr>
        <p:spPr>
          <a:xfrm>
            <a:off x="708160" y="1023226"/>
            <a:ext cx="10926491" cy="4716462"/>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Clr>
                <a:schemeClr val="dk1"/>
              </a:buClr>
              <a:buSzPts val="1600"/>
              <a:buFont typeface="Open Sans"/>
              <a:buNone/>
            </a:pPr>
            <a:r>
              <a:rPr lang="es-ES" sz="1600" dirty="0">
                <a:solidFill>
                  <a:schemeClr val="bg1"/>
                </a:solidFill>
                <a:latin typeface="Quattrocento Sans"/>
                <a:ea typeface="Quattrocento Sans"/>
                <a:cs typeface="Quattrocento Sans"/>
                <a:sym typeface="Open Sans"/>
              </a:rPr>
              <a:t>SEGUROS LAFISE estará facultada para declinar las reclamaciones, cuando el Asegurado incumpla cualquiera de las siguientes obligaciones, así como las estipuladas en las Condiciones Particulares y sus Adenda:</a:t>
            </a:r>
            <a:endParaRPr lang="es-ES" sz="1600" dirty="0">
              <a:solidFill>
                <a:schemeClr val="bg1"/>
              </a:solidFill>
              <a:latin typeface="Quattrocento Sans"/>
              <a:ea typeface="Quattrocento Sans"/>
              <a:cs typeface="Quattrocento Sans"/>
            </a:endParaRPr>
          </a:p>
          <a:p>
            <a:pPr marL="0" indent="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marL="0" indent="0" algn="just">
              <a:lnSpc>
                <a:spcPct val="100000"/>
              </a:lnSpc>
              <a:spcBef>
                <a:spcPts val="320"/>
              </a:spcBef>
              <a:buClr>
                <a:schemeClr val="dk1"/>
              </a:buClr>
              <a:buSzPts val="1600"/>
              <a:buNone/>
            </a:pPr>
            <a:r>
              <a:rPr lang="es-ES" sz="1800" b="1" dirty="0" smtClean="0">
                <a:solidFill>
                  <a:srgbClr val="F4AD3D"/>
                </a:solidFill>
                <a:latin typeface="Open Sans" pitchFamily="2" charset="0"/>
                <a:ea typeface="Open Sans" pitchFamily="2" charset="0"/>
                <a:cs typeface="Open Sans" pitchFamily="2" charset="0"/>
                <a:sym typeface="Open Sans"/>
              </a:rPr>
              <a:t>I.Aviso </a:t>
            </a:r>
            <a:r>
              <a:rPr lang="es-ES" sz="1800" b="1" dirty="0">
                <a:solidFill>
                  <a:srgbClr val="F4AD3D"/>
                </a:solidFill>
                <a:latin typeface="Open Sans" pitchFamily="2" charset="0"/>
                <a:ea typeface="Open Sans" pitchFamily="2" charset="0"/>
                <a:cs typeface="Open Sans" pitchFamily="2" charset="0"/>
                <a:sym typeface="Open Sans"/>
              </a:rPr>
              <a:t>de siniestro:</a:t>
            </a:r>
            <a:endParaRPr lang="es-ES" sz="1800" b="1" dirty="0">
              <a:solidFill>
                <a:srgbClr val="F4AD3D"/>
              </a:solidFill>
              <a:latin typeface="Open Sans" pitchFamily="2" charset="0"/>
              <a:ea typeface="Open Sans" pitchFamily="2" charset="0"/>
              <a:cs typeface="Open Sans" pitchFamily="2" charset="0"/>
            </a:endParaRPr>
          </a:p>
          <a:p>
            <a:pPr marL="0" indent="0" algn="just">
              <a:lnSpc>
                <a:spcPct val="100000"/>
              </a:lnSpc>
              <a:spcBef>
                <a:spcPts val="320"/>
              </a:spcBef>
              <a:buClr>
                <a:schemeClr val="dk1"/>
              </a:buClr>
              <a:buSzPts val="1600"/>
              <a:buFont typeface="Arial"/>
              <a:buNone/>
            </a:pPr>
            <a:endParaRPr lang="es-ES" sz="1600" dirty="0" smtClean="0">
              <a:solidFill>
                <a:schemeClr val="dk1"/>
              </a:solidFill>
              <a:latin typeface="Open Sans"/>
              <a:ea typeface="Open Sans"/>
              <a:cs typeface="Open Sans"/>
              <a:sym typeface="Open Sans"/>
            </a:endParaRPr>
          </a:p>
          <a:p>
            <a:pPr algn="just">
              <a:lnSpc>
                <a:spcPct val="100000"/>
              </a:lnSpc>
              <a:spcBef>
                <a:spcPts val="320"/>
              </a:spcBef>
              <a:buClr>
                <a:schemeClr val="bg1"/>
              </a:buClr>
              <a:buSzPts val="1600"/>
            </a:pPr>
            <a:r>
              <a:rPr lang="es-ES" sz="1600" dirty="0">
                <a:solidFill>
                  <a:schemeClr val="bg1"/>
                </a:solidFill>
                <a:latin typeface="Quattrocento Sans"/>
                <a:ea typeface="Quattrocento Sans"/>
                <a:cs typeface="Quattrocento Sans"/>
                <a:sym typeface="Open Sans"/>
              </a:rPr>
              <a:t>El Tomador, Asegurado o Beneficiario están en la obligación de comunicar a SEGUROS LAFISE el evento ocurrido al Asegurado, así como trasladar toda la información del reclamo para su debido proceso, todo en un periodo máximo no mayor de siete </a:t>
            </a:r>
            <a:r>
              <a:rPr lang="es-ES" sz="1800" b="1" dirty="0">
                <a:solidFill>
                  <a:schemeClr val="bg1"/>
                </a:solidFill>
                <a:latin typeface="Quattrocento Sans"/>
                <a:ea typeface="Quattrocento Sans"/>
                <a:cs typeface="Quattrocento Sans"/>
                <a:sym typeface="Open Sans"/>
              </a:rPr>
              <a:t>(7) días hábiles </a:t>
            </a:r>
            <a:r>
              <a:rPr lang="es-ES" sz="1600" dirty="0">
                <a:solidFill>
                  <a:schemeClr val="bg1"/>
                </a:solidFill>
                <a:latin typeface="Quattrocento Sans"/>
                <a:ea typeface="Quattrocento Sans"/>
                <a:cs typeface="Quattrocento Sans"/>
                <a:sym typeface="Open Sans"/>
              </a:rPr>
              <a:t>posteriores a que haya conocido el evento o debido conocer. El incumplimiento de estos tiempos dará derecho a SEGUROS LAFISE a rechazar el reclamo, si media dolo o culpa en el retraso del aviso de siniestro</a:t>
            </a:r>
            <a:r>
              <a:rPr lang="es-ES" sz="1600" dirty="0" smtClean="0">
                <a:solidFill>
                  <a:schemeClr val="dk1"/>
                </a:solidFill>
                <a:latin typeface="Open Sans"/>
                <a:ea typeface="Open Sans"/>
                <a:cs typeface="Open Sans"/>
                <a:sym typeface="Open Sans"/>
              </a:rPr>
              <a:t>. </a:t>
            </a:r>
            <a:endParaRPr lang="es-ES" sz="1600" dirty="0" smtClean="0"/>
          </a:p>
          <a:p>
            <a:pPr marL="0" indent="0" algn="just">
              <a:lnSpc>
                <a:spcPct val="100000"/>
              </a:lnSpc>
              <a:spcBef>
                <a:spcPts val="320"/>
              </a:spcBef>
              <a:buClr>
                <a:schemeClr val="dk1"/>
              </a:buClr>
              <a:buSzPts val="1600"/>
              <a:buNone/>
            </a:pPr>
            <a:endParaRPr lang="es-ES" sz="1600" dirty="0">
              <a:solidFill>
                <a:schemeClr val="dk1"/>
              </a:solidFill>
              <a:latin typeface="Open Sans"/>
              <a:ea typeface="Open Sans"/>
              <a:cs typeface="Open Sans"/>
              <a:sym typeface="Open Sans"/>
            </a:endParaRPr>
          </a:p>
          <a:p>
            <a:pPr marL="0" indent="0" algn="just">
              <a:lnSpc>
                <a:spcPct val="100000"/>
              </a:lnSpc>
              <a:spcBef>
                <a:spcPts val="320"/>
              </a:spcBef>
              <a:buClr>
                <a:schemeClr val="dk1"/>
              </a:buClr>
              <a:buSzPts val="1600"/>
              <a:buNone/>
            </a:pPr>
            <a:r>
              <a:rPr lang="es-ES" sz="1800" b="1" dirty="0" smtClean="0">
                <a:solidFill>
                  <a:srgbClr val="F4AD3D"/>
                </a:solidFill>
                <a:latin typeface="Open Sans" pitchFamily="2" charset="0"/>
                <a:ea typeface="Open Sans" pitchFamily="2" charset="0"/>
                <a:cs typeface="Open Sans" pitchFamily="2" charset="0"/>
                <a:sym typeface="Open Sans"/>
              </a:rPr>
              <a:t>II.Trámite </a:t>
            </a:r>
            <a:r>
              <a:rPr lang="es-ES" sz="1800" b="1" dirty="0">
                <a:solidFill>
                  <a:srgbClr val="F4AD3D"/>
                </a:solidFill>
                <a:latin typeface="Open Sans" pitchFamily="2" charset="0"/>
                <a:ea typeface="Open Sans" pitchFamily="2" charset="0"/>
                <a:cs typeface="Open Sans" pitchFamily="2" charset="0"/>
                <a:sym typeface="Open Sans"/>
              </a:rPr>
              <a:t>en caso de Siniestro:</a:t>
            </a:r>
            <a:endParaRPr lang="es-ES" sz="1800" b="1" dirty="0">
              <a:solidFill>
                <a:srgbClr val="F4AD3D"/>
              </a:solidFill>
              <a:latin typeface="Open Sans" pitchFamily="2" charset="0"/>
              <a:ea typeface="Open Sans" pitchFamily="2" charset="0"/>
              <a:cs typeface="Open Sans" pitchFamily="2" charset="0"/>
            </a:endParaRPr>
          </a:p>
          <a:p>
            <a:pPr marL="0" indent="0" algn="just">
              <a:lnSpc>
                <a:spcPct val="100000"/>
              </a:lnSpc>
              <a:spcBef>
                <a:spcPts val="320"/>
              </a:spcBef>
              <a:buClr>
                <a:schemeClr val="dk1"/>
              </a:buClr>
              <a:buSzPts val="1600"/>
              <a:buFont typeface="Arial"/>
              <a:buNone/>
            </a:pPr>
            <a:endParaRPr lang="es-ES" sz="1600" b="1" dirty="0" smtClean="0">
              <a:solidFill>
                <a:schemeClr val="dk1"/>
              </a:solidFill>
              <a:latin typeface="Open Sans"/>
              <a:ea typeface="Open Sans"/>
              <a:cs typeface="Open Sans"/>
              <a:sym typeface="Open Sans"/>
            </a:endParaRPr>
          </a:p>
          <a:p>
            <a:pPr marL="0" indent="-101600" algn="just">
              <a:lnSpc>
                <a:spcPct val="100000"/>
              </a:lnSpc>
              <a:spcBef>
                <a:spcPts val="320"/>
              </a:spcBef>
              <a:buClr>
                <a:schemeClr val="bg1"/>
              </a:buClr>
              <a:buSzPts val="1600"/>
              <a:buFont typeface="Open Sans"/>
              <a:buChar char="•"/>
            </a:pPr>
            <a:r>
              <a:rPr lang="es-ES" sz="1600" dirty="0">
                <a:solidFill>
                  <a:schemeClr val="bg1"/>
                </a:solidFill>
                <a:latin typeface="Quattrocento Sans"/>
                <a:ea typeface="Quattrocento Sans"/>
                <a:cs typeface="Quattrocento Sans"/>
                <a:sym typeface="Open Sans"/>
              </a:rPr>
              <a:t>Luego de realizar el aviso de siniestro, el Tomador, Asegurado o Beneficiario deberá presentar la siguiente información y/o documentación: </a:t>
            </a:r>
            <a:endParaRPr lang="es-ES" sz="1600" dirty="0">
              <a:solidFill>
                <a:schemeClr val="bg1"/>
              </a:solidFill>
              <a:latin typeface="Quattrocento Sans"/>
              <a:ea typeface="Quattrocento Sans"/>
              <a:cs typeface="Quattrocento Sans"/>
            </a:endParaRPr>
          </a:p>
          <a:p>
            <a:pPr marL="342900" indent="-241300">
              <a:spcBef>
                <a:spcPts val="320"/>
              </a:spcBef>
              <a:buClr>
                <a:schemeClr val="dk1"/>
              </a:buClr>
              <a:buSzPts val="1600"/>
              <a:buFont typeface="Arial"/>
              <a:buNone/>
            </a:pPr>
            <a:endParaRPr lang="es-ES" sz="1600"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3066239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1616</Words>
  <Application>Microsoft Office PowerPoint</Application>
  <PresentationFormat>Widescreen</PresentationFormat>
  <Paragraphs>158</Paragraphs>
  <Slides>15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vt:lpstr>
      <vt:lpstr>Calibri</vt:lpstr>
      <vt:lpstr>Calibri Light</vt:lpstr>
      <vt:lpstr>Open Sans</vt:lpstr>
      <vt:lpstr>Open Sans Light</vt:lpstr>
      <vt:lpstr>Open Sans SemiBold</vt:lpstr>
      <vt:lpstr>Quattrocento Sans</vt:lpstr>
      <vt:lpstr>Segoe UI Light</vt:lpstr>
      <vt:lpstr>Segoe UI Semibold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Alvarez Delgado - Seguro LAFISE Costa Rica</dc:creator>
  <cp:lastModifiedBy>mmejias</cp:lastModifiedBy>
  <cp:revision>25</cp:revision>
  <dcterms:created xsi:type="dcterms:W3CDTF">2024-03-04T18:15:46Z</dcterms:created>
  <dcterms:modified xsi:type="dcterms:W3CDTF">2024-04-09T15:34:35Z</dcterms:modified>
</cp:coreProperties>
</file>